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68" r:id="rId4"/>
    <p:sldId id="257" r:id="rId5"/>
    <p:sldId id="264" r:id="rId6"/>
    <p:sldId id="258" r:id="rId7"/>
    <p:sldId id="259" r:id="rId8"/>
    <p:sldId id="274" r:id="rId9"/>
    <p:sldId id="266" r:id="rId10"/>
    <p:sldId id="273" r:id="rId11"/>
    <p:sldId id="272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18" Type="http://schemas.openxmlformats.org/officeDocument/2006/relationships/image" Target="../media/image5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image" Target="../media/image65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17" Type="http://schemas.openxmlformats.org/officeDocument/2006/relationships/image" Target="../media/image69.wmf"/><Relationship Id="rId2" Type="http://schemas.openxmlformats.org/officeDocument/2006/relationships/image" Target="../media/image54.wmf"/><Relationship Id="rId16" Type="http://schemas.openxmlformats.org/officeDocument/2006/relationships/image" Target="../media/image68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5" Type="http://schemas.openxmlformats.org/officeDocument/2006/relationships/image" Target="../media/image6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Relationship Id="rId14" Type="http://schemas.openxmlformats.org/officeDocument/2006/relationships/image" Target="../media/image6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C8680-8118-44E6-8617-1D5162AE880C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92C15-0BBD-4313-9B7F-9DFC9D7BF62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436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344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787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500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542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1269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1E3ADA-9083-44B1-BE85-9265F06862DC}" type="slidenum">
              <a:rPr lang="en-CA" smtClean="0"/>
              <a:pPr eaLnBrk="1" hangingPunct="1"/>
              <a:t>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980243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409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9C94D8-08EC-4485-A630-D02095CABE8F}" type="slidenum">
              <a:rPr lang="en-CA" smtClean="0"/>
              <a:pPr eaLnBrk="1" hangingPunct="1"/>
              <a:t>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556555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6A0B0A-6B57-4DBD-9C61-EB9AB1E890E8}" type="slidenum">
              <a:rPr lang="en-CA" smtClean="0"/>
              <a:pPr eaLnBrk="1" hangingPunct="1"/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5632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6897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92C15-0BBD-4313-9B7F-9DFC9D7BF628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639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752C-B5FF-442C-BF5E-0CF7FB6696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69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806F5-069C-45BC-B370-128F8F08DC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1032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2016-09-23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1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73.wmf"/><Relationship Id="rId5" Type="http://schemas.openxmlformats.org/officeDocument/2006/relationships/image" Target="../media/image70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7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29" Type="http://schemas.openxmlformats.org/officeDocument/2006/relationships/image" Target="../media/image3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0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32.bin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32.wmf"/><Relationship Id="rId30" Type="http://schemas.openxmlformats.org/officeDocument/2006/relationships/hyperlink" Target="http://www.bcmath.ca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9" Type="http://schemas.openxmlformats.org/officeDocument/2006/relationships/oleObject" Target="../embeddings/oleObject50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41.bin"/><Relationship Id="rId34" Type="http://schemas.openxmlformats.org/officeDocument/2006/relationships/image" Target="../media/image48.wmf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33" Type="http://schemas.openxmlformats.org/officeDocument/2006/relationships/oleObject" Target="../embeddings/oleObject47.bin"/><Relationship Id="rId38" Type="http://schemas.openxmlformats.org/officeDocument/2006/relationships/image" Target="../media/image50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29" Type="http://schemas.openxmlformats.org/officeDocument/2006/relationships/oleObject" Target="../embeddings/oleObject45.bin"/><Relationship Id="rId41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3.wmf"/><Relationship Id="rId32" Type="http://schemas.openxmlformats.org/officeDocument/2006/relationships/image" Target="../media/image47.wmf"/><Relationship Id="rId37" Type="http://schemas.openxmlformats.org/officeDocument/2006/relationships/oleObject" Target="../embeddings/oleObject49.bin"/><Relationship Id="rId40" Type="http://schemas.openxmlformats.org/officeDocument/2006/relationships/image" Target="../media/image51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45.wmf"/><Relationship Id="rId36" Type="http://schemas.openxmlformats.org/officeDocument/2006/relationships/image" Target="../media/image49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0.bin"/><Relationship Id="rId31" Type="http://schemas.openxmlformats.org/officeDocument/2006/relationships/oleObject" Target="../embeddings/oleObject46.bin"/><Relationship Id="rId4" Type="http://schemas.openxmlformats.org/officeDocument/2006/relationships/image" Target="../media/image52.e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46.wmf"/><Relationship Id="rId35" Type="http://schemas.openxmlformats.org/officeDocument/2006/relationships/oleObject" Target="../embeddings/oleObject4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58.bin"/><Relationship Id="rId26" Type="http://schemas.openxmlformats.org/officeDocument/2006/relationships/oleObject" Target="../embeddings/oleObject62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61.wmf"/><Relationship Id="rId34" Type="http://schemas.openxmlformats.org/officeDocument/2006/relationships/oleObject" Target="../embeddings/oleObject66.bin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9.wmf"/><Relationship Id="rId25" Type="http://schemas.openxmlformats.org/officeDocument/2006/relationships/image" Target="../media/image63.wmf"/><Relationship Id="rId33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29" Type="http://schemas.openxmlformats.org/officeDocument/2006/relationships/image" Target="../media/image6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6.wmf"/><Relationship Id="rId24" Type="http://schemas.openxmlformats.org/officeDocument/2006/relationships/oleObject" Target="../embeddings/oleObject61.bin"/><Relationship Id="rId32" Type="http://schemas.openxmlformats.org/officeDocument/2006/relationships/oleObject" Target="../embeddings/oleObject65.bin"/><Relationship Id="rId37" Type="http://schemas.openxmlformats.org/officeDocument/2006/relationships/image" Target="../media/image69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23" Type="http://schemas.openxmlformats.org/officeDocument/2006/relationships/image" Target="../media/image62.wmf"/><Relationship Id="rId28" Type="http://schemas.openxmlformats.org/officeDocument/2006/relationships/oleObject" Target="../embeddings/oleObject63.bin"/><Relationship Id="rId36" Type="http://schemas.openxmlformats.org/officeDocument/2006/relationships/oleObject" Target="../embeddings/oleObject67.bin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60.wmf"/><Relationship Id="rId31" Type="http://schemas.openxmlformats.org/officeDocument/2006/relationships/image" Target="../media/image66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6.bin"/><Relationship Id="rId22" Type="http://schemas.openxmlformats.org/officeDocument/2006/relationships/oleObject" Target="../embeddings/oleObject60.bin"/><Relationship Id="rId27" Type="http://schemas.openxmlformats.org/officeDocument/2006/relationships/image" Target="../media/image64.wmf"/><Relationship Id="rId30" Type="http://schemas.openxmlformats.org/officeDocument/2006/relationships/oleObject" Target="../embeddings/oleObject64.bin"/><Relationship Id="rId35" Type="http://schemas.openxmlformats.org/officeDocument/2006/relationships/image" Target="../media/image6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5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491929"/>
            <a:ext cx="6172200" cy="1894362"/>
          </a:xfrm>
        </p:spPr>
        <p:txBody>
          <a:bodyPr/>
          <a:lstStyle/>
          <a:p>
            <a:r>
              <a:rPr lang="en-CA"/>
              <a:t>Section </a:t>
            </a:r>
            <a:r>
              <a:rPr lang="en-CA" smtClean="0"/>
              <a:t>1.6 </a:t>
            </a:r>
            <a:r>
              <a:rPr lang="en-CA" dirty="0"/>
              <a:t>Reciprocal of Quadratic </a:t>
            </a:r>
            <a:r>
              <a:rPr lang="en-CA" dirty="0" smtClean="0"/>
              <a:t>Functions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293096"/>
            <a:ext cx="6172200" cy="2081826"/>
          </a:xfrm>
        </p:spPr>
        <p:txBody>
          <a:bodyPr>
            <a:normAutofit/>
          </a:bodyPr>
          <a:lstStyle/>
          <a:p>
            <a:r>
              <a:rPr lang="en-CA" dirty="0"/>
              <a:t>i) Concept of Reciprocal Functions</a:t>
            </a:r>
          </a:p>
          <a:p>
            <a:r>
              <a:rPr lang="en-CA" dirty="0"/>
              <a:t>ii) Asymptotes, Invariant Points,</a:t>
            </a:r>
          </a:p>
          <a:p>
            <a:r>
              <a:rPr lang="en-CA" dirty="0"/>
              <a:t>iii) Graphing the Reciprocal of Linear and QF</a:t>
            </a:r>
          </a:p>
          <a:p>
            <a:r>
              <a:rPr lang="en-CA" dirty="0"/>
              <a:t>iv) Domain and Range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77809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Given the following function, indicate the domain and Range: 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43730235"/>
              </p:ext>
            </p:extLst>
          </p:nvPr>
        </p:nvGraphicFramePr>
        <p:xfrm>
          <a:off x="330200" y="1196752"/>
          <a:ext cx="17907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4" imgW="736600" imgH="368300" progId="Equation.DSMT4">
                  <p:embed/>
                </p:oleObj>
              </mc:Choice>
              <mc:Fallback>
                <p:oleObj name="Equation" r:id="rId4" imgW="736600" imgH="368300" progId="Equation.DSMT4">
                  <p:embed/>
                  <p:pic>
                    <p:nvPicPr>
                      <p:cNvPr id="0" name="Picture 2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196752"/>
                        <a:ext cx="17907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64604368"/>
              </p:ext>
            </p:extLst>
          </p:nvPr>
        </p:nvGraphicFramePr>
        <p:xfrm>
          <a:off x="251520" y="2605658"/>
          <a:ext cx="188436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6" imgW="774364" imgH="368140" progId="Equation.DSMT4">
                  <p:embed/>
                </p:oleObj>
              </mc:Choice>
              <mc:Fallback>
                <p:oleObj name="Equation" r:id="rId6" imgW="774364" imgH="368140" progId="Equation.DSMT4">
                  <p:embed/>
                  <p:pic>
                    <p:nvPicPr>
                      <p:cNvPr id="0" name="Picture 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605658"/>
                        <a:ext cx="1884363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42064939"/>
              </p:ext>
            </p:extLst>
          </p:nvPr>
        </p:nvGraphicFramePr>
        <p:xfrm>
          <a:off x="251520" y="4149080"/>
          <a:ext cx="19748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8" imgW="812447" imgH="368140" progId="Equation.DSMT4">
                  <p:embed/>
                </p:oleObj>
              </mc:Choice>
              <mc:Fallback>
                <p:oleObj name="Equation" r:id="rId8" imgW="812447" imgH="368140" progId="Equation.DSMT4">
                  <p:embed/>
                  <p:pic>
                    <p:nvPicPr>
                      <p:cNvPr id="0" name="Picture 2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149080"/>
                        <a:ext cx="197485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48177897"/>
              </p:ext>
            </p:extLst>
          </p:nvPr>
        </p:nvGraphicFramePr>
        <p:xfrm>
          <a:off x="293688" y="5589240"/>
          <a:ext cx="216058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Equation" r:id="rId10" imgW="888614" imgH="431613" progId="Equation.DSMT4">
                  <p:embed/>
                </p:oleObj>
              </mc:Choice>
              <mc:Fallback>
                <p:oleObj name="Equation" r:id="rId10" imgW="888614" imgH="431613" progId="Equation.DSMT4">
                  <p:embed/>
                  <p:pic>
                    <p:nvPicPr>
                      <p:cNvPr id="0" name="Picture 3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5589240"/>
                        <a:ext cx="2160587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85081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47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Assignment 1.6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5081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87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438841"/>
              </p:ext>
            </p:extLst>
          </p:nvPr>
        </p:nvGraphicFramePr>
        <p:xfrm>
          <a:off x="251520" y="2564904"/>
          <a:ext cx="731361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Equation" r:id="rId4" imgW="2387600" imgH="609600" progId="Equation.DSMT4">
                  <p:embed/>
                </p:oleObj>
              </mc:Choice>
              <mc:Fallback>
                <p:oleObj name="Equation" r:id="rId4" imgW="2387600" imgH="609600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564904"/>
                        <a:ext cx="7313613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7772400" cy="558899"/>
          </a:xfrm>
        </p:spPr>
        <p:txBody>
          <a:bodyPr/>
          <a:lstStyle/>
          <a:p>
            <a:pPr eaLnBrk="1" hangingPunct="1"/>
            <a:r>
              <a:rPr lang="en-CA" dirty="0" smtClean="0"/>
              <a:t>I) What is a Reciprocal ?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836712"/>
            <a:ext cx="8784976" cy="2549525"/>
          </a:xfrm>
        </p:spPr>
        <p:txBody>
          <a:bodyPr/>
          <a:lstStyle/>
          <a:p>
            <a:pPr eaLnBrk="1" hangingPunct="1"/>
            <a:r>
              <a:rPr lang="en-CA" sz="2400" dirty="0" smtClean="0"/>
              <a:t>A reciprocal is a number you get when switching the value of the numerator (Top) with the  denominator (Bottom).</a:t>
            </a:r>
          </a:p>
          <a:p>
            <a:pPr eaLnBrk="1" hangingPunct="1">
              <a:buFont typeface="Wingdings" pitchFamily="2" charset="2"/>
              <a:buNone/>
            </a:pPr>
            <a:endParaRPr lang="en-CA" sz="15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CA" sz="2400" dirty="0" smtClean="0"/>
              <a:t>Ex: Find the reciprocal of each number:</a:t>
            </a:r>
          </a:p>
          <a:p>
            <a:pPr eaLnBrk="1" hangingPunct="1">
              <a:buFont typeface="Wingdings" pitchFamily="2" charset="2"/>
              <a:buNone/>
            </a:pPr>
            <a:endParaRPr lang="en-CA" sz="2400" dirty="0" smtClean="0"/>
          </a:p>
        </p:txBody>
      </p:sp>
      <p:sp>
        <p:nvSpPr>
          <p:cNvPr id="10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356372"/>
              </p:ext>
            </p:extLst>
          </p:nvPr>
        </p:nvGraphicFramePr>
        <p:xfrm>
          <a:off x="1069504" y="2548260"/>
          <a:ext cx="838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Equation" r:id="rId6" imgW="838200" imgH="520700" progId="Equation.DSMT4">
                  <p:embed/>
                </p:oleObj>
              </mc:Choice>
              <mc:Fallback>
                <p:oleObj name="Equation" r:id="rId6" imgW="838200" imgH="520700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504" y="2548260"/>
                        <a:ext cx="8382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468524"/>
              </p:ext>
            </p:extLst>
          </p:nvPr>
        </p:nvGraphicFramePr>
        <p:xfrm>
          <a:off x="1065188" y="3628380"/>
          <a:ext cx="698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Equation" r:id="rId8" imgW="698500" imgH="520700" progId="Equation.DSMT4">
                  <p:embed/>
                </p:oleObj>
              </mc:Choice>
              <mc:Fallback>
                <p:oleObj name="Equation" r:id="rId8" imgW="698500" imgH="520700" progId="Equation.DSMT4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188" y="3628380"/>
                        <a:ext cx="6985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575026"/>
              </p:ext>
            </p:extLst>
          </p:nvPr>
        </p:nvGraphicFramePr>
        <p:xfrm>
          <a:off x="4076948" y="2492896"/>
          <a:ext cx="927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Equation" r:id="rId10" imgW="927100" imgH="520700" progId="Equation.DSMT4">
                  <p:embed/>
                </p:oleObj>
              </mc:Choice>
              <mc:Fallback>
                <p:oleObj name="Equation" r:id="rId10" imgW="927100" imgH="520700" progId="Equation.DSMT4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948" y="2492896"/>
                        <a:ext cx="927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249563"/>
              </p:ext>
            </p:extLst>
          </p:nvPr>
        </p:nvGraphicFramePr>
        <p:xfrm>
          <a:off x="3707904" y="3717032"/>
          <a:ext cx="18335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Equation" r:id="rId12" imgW="2336800" imgH="457200" progId="Equation.DSMT4">
                  <p:embed/>
                </p:oleObj>
              </mc:Choice>
              <mc:Fallback>
                <p:oleObj name="Equation" r:id="rId12" imgW="2336800" imgH="457200" progId="Equation.DSMT4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717032"/>
                        <a:ext cx="1833563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852290"/>
              </p:ext>
            </p:extLst>
          </p:nvPr>
        </p:nvGraphicFramePr>
        <p:xfrm>
          <a:off x="7469832" y="2564904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Equation" r:id="rId14" imgW="990600" imgH="368300" progId="Equation.DSMT4">
                  <p:embed/>
                </p:oleObj>
              </mc:Choice>
              <mc:Fallback>
                <p:oleObj name="Equation" r:id="rId14" imgW="990600" imgH="368300" progId="Equation.DSMT4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832" y="2564904"/>
                        <a:ext cx="9906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665318"/>
              </p:ext>
            </p:extLst>
          </p:nvPr>
        </p:nvGraphicFramePr>
        <p:xfrm>
          <a:off x="7219900" y="3645024"/>
          <a:ext cx="952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" name="Equation" r:id="rId16" imgW="952087" imgH="368140" progId="Equation.DSMT4">
                  <p:embed/>
                </p:oleObj>
              </mc:Choice>
              <mc:Fallback>
                <p:oleObj name="Equation" r:id="rId16" imgW="952087" imgH="368140" progId="Equation.DSMT4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9900" y="3645024"/>
                        <a:ext cx="952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494732"/>
              </p:ext>
            </p:extLst>
          </p:nvPr>
        </p:nvGraphicFramePr>
        <p:xfrm>
          <a:off x="1952399" y="2636912"/>
          <a:ext cx="675385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" name="Equation" r:id="rId18" imgW="863225" imgH="368140" progId="Equation.DSMT4">
                  <p:embed/>
                </p:oleObj>
              </mc:Choice>
              <mc:Fallback>
                <p:oleObj name="Equation" r:id="rId18" imgW="863225" imgH="368140" progId="Equation.DSMT4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399" y="2636912"/>
                        <a:ext cx="675385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895945"/>
              </p:ext>
            </p:extLst>
          </p:nvPr>
        </p:nvGraphicFramePr>
        <p:xfrm>
          <a:off x="1835696" y="3721472"/>
          <a:ext cx="495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Equation" r:id="rId20" imgW="494870" imgH="355292" progId="Equation.DSMT4">
                  <p:embed/>
                </p:oleObj>
              </mc:Choice>
              <mc:Fallback>
                <p:oleObj name="Equation" r:id="rId20" imgW="494870" imgH="355292" progId="Equation.DSMT4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721472"/>
                        <a:ext cx="495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68488"/>
              </p:ext>
            </p:extLst>
          </p:nvPr>
        </p:nvGraphicFramePr>
        <p:xfrm>
          <a:off x="5004048" y="2564904"/>
          <a:ext cx="584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Equation" r:id="rId22" imgW="583947" imgH="355446" progId="Equation.DSMT4">
                  <p:embed/>
                </p:oleObj>
              </mc:Choice>
              <mc:Fallback>
                <p:oleObj name="Equation" r:id="rId22" imgW="583947" imgH="355446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564904"/>
                        <a:ext cx="584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504" y="4222249"/>
            <a:ext cx="76209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Notice that the reciprocal of 1 and  – 1 will stay the same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504" y="4726305"/>
            <a:ext cx="42755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 reciprocal of 0 is undefined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504" y="5230361"/>
            <a:ext cx="4633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 reciprocal any value between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1 and – 1 will become larger</a:t>
            </a:r>
            <a:endParaRPr lang="en-CA" sz="2200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70702015"/>
              </p:ext>
            </p:extLst>
          </p:nvPr>
        </p:nvGraphicFramePr>
        <p:xfrm>
          <a:off x="4740504" y="5250502"/>
          <a:ext cx="16256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Equation" r:id="rId24" imgW="800100" imgH="368300" progId="Equation.DSMT4">
                  <p:embed/>
                </p:oleObj>
              </mc:Choice>
              <mc:Fallback>
                <p:oleObj name="Equation" r:id="rId24" imgW="800100" imgH="368300" progId="Equation.DSMT4">
                  <p:embed/>
                  <p:pic>
                    <p:nvPicPr>
                      <p:cNvPr id="0" name="Picture 1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504" y="5250502"/>
                        <a:ext cx="16256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07504" y="6031690"/>
            <a:ext cx="42611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 reciprocal any value larger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 than 1 will be smaller</a:t>
            </a:r>
            <a:endParaRPr lang="en-CA" sz="22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8980916"/>
              </p:ext>
            </p:extLst>
          </p:nvPr>
        </p:nvGraphicFramePr>
        <p:xfrm>
          <a:off x="4860032" y="6055568"/>
          <a:ext cx="1489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Equation" r:id="rId26" imgW="800100" imgH="368300" progId="Equation.DSMT4">
                  <p:embed/>
                </p:oleObj>
              </mc:Choice>
              <mc:Fallback>
                <p:oleObj name="Equation" r:id="rId26" imgW="800100" imgH="368300" progId="Equation.DSMT4">
                  <p:embed/>
                  <p:pic>
                    <p:nvPicPr>
                      <p:cNvPr id="0" name="Picture 15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6055568"/>
                        <a:ext cx="14890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657785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992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147248" cy="892696"/>
          </a:xfrm>
        </p:spPr>
        <p:txBody>
          <a:bodyPr/>
          <a:lstStyle/>
          <a:p>
            <a:r>
              <a:rPr lang="en-CA" dirty="0" smtClean="0"/>
              <a:t>When finding the reciprocal of a function, put the function in the denominator and place a “1” above it</a:t>
            </a:r>
            <a:endParaRPr lang="en-CA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51520" y="277813"/>
            <a:ext cx="8435280" cy="558899"/>
          </a:xfrm>
        </p:spPr>
        <p:txBody>
          <a:bodyPr/>
          <a:lstStyle/>
          <a:p>
            <a:pPr eaLnBrk="1" hangingPunct="1"/>
            <a:r>
              <a:rPr lang="en-CA" dirty="0" smtClean="0"/>
              <a:t>II) The Reciprocal of a Function?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25757"/>
              </p:ext>
            </p:extLst>
          </p:nvPr>
        </p:nvGraphicFramePr>
        <p:xfrm>
          <a:off x="6804248" y="188640"/>
          <a:ext cx="1343025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7" name="Equation" r:id="rId4" imgW="583947" imgH="418918" progId="Equation.DSMT4">
                  <p:embed/>
                </p:oleObj>
              </mc:Choice>
              <mc:Fallback>
                <p:oleObj name="Equation" r:id="rId4" imgW="583947" imgH="418918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188640"/>
                        <a:ext cx="1343025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23415344"/>
              </p:ext>
            </p:extLst>
          </p:nvPr>
        </p:nvGraphicFramePr>
        <p:xfrm>
          <a:off x="827584" y="2348880"/>
          <a:ext cx="2592412" cy="5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Equation" r:id="rId6" imgW="1016000" imgH="228600" progId="Equation.DSMT4">
                  <p:embed/>
                </p:oleObj>
              </mc:Choice>
              <mc:Fallback>
                <p:oleObj name="Equation" r:id="rId6" imgW="1016000" imgH="228600" progId="Equation.DSMT4">
                  <p:embed/>
                  <p:pic>
                    <p:nvPicPr>
                      <p:cNvPr id="0" name="Picture 6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348880"/>
                        <a:ext cx="2592412" cy="58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02096344"/>
              </p:ext>
            </p:extLst>
          </p:nvPr>
        </p:nvGraphicFramePr>
        <p:xfrm>
          <a:off x="107504" y="3379974"/>
          <a:ext cx="3284934" cy="553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name="Equation" r:id="rId8" imgW="1358900" imgH="228600" progId="Equation.DSMT4">
                  <p:embed/>
                </p:oleObj>
              </mc:Choice>
              <mc:Fallback>
                <p:oleObj name="Equation" r:id="rId8" imgW="1358900" imgH="228600" progId="Equation.DSMT4">
                  <p:embed/>
                  <p:pic>
                    <p:nvPicPr>
                      <p:cNvPr id="0" name="Picture 6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379974"/>
                        <a:ext cx="3284934" cy="5530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490341"/>
              </p:ext>
            </p:extLst>
          </p:nvPr>
        </p:nvGraphicFramePr>
        <p:xfrm>
          <a:off x="3491880" y="2132856"/>
          <a:ext cx="143827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0" name="Equation" r:id="rId10" imgW="583947" imgH="418918" progId="Equation.DSMT4">
                  <p:embed/>
                </p:oleObj>
              </mc:Choice>
              <mc:Fallback>
                <p:oleObj name="Equation" r:id="rId10" imgW="583947" imgH="418918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132856"/>
                        <a:ext cx="1438275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96480379"/>
              </p:ext>
            </p:extLst>
          </p:nvPr>
        </p:nvGraphicFramePr>
        <p:xfrm>
          <a:off x="3515543" y="3212455"/>
          <a:ext cx="15605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1" name="Equation" r:id="rId12" imgW="698500" imgH="419100" progId="Equation.DSMT4">
                  <p:embed/>
                </p:oleObj>
              </mc:Choice>
              <mc:Fallback>
                <p:oleObj name="Equation" r:id="rId12" imgW="698500" imgH="419100" progId="Equation.DSMT4">
                  <p:embed/>
                  <p:pic>
                    <p:nvPicPr>
                      <p:cNvPr id="0" name="Picture 6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5543" y="3212455"/>
                        <a:ext cx="1560513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211077"/>
              </p:ext>
            </p:extLst>
          </p:nvPr>
        </p:nvGraphicFramePr>
        <p:xfrm>
          <a:off x="4923830" y="2132856"/>
          <a:ext cx="137636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14" imgW="558800" imgH="368300" progId="Equation.DSMT4">
                  <p:embed/>
                </p:oleObj>
              </mc:Choice>
              <mc:Fallback>
                <p:oleObj name="Equation" r:id="rId14" imgW="558800" imgH="36830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3830" y="2132856"/>
                        <a:ext cx="1376362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96480379"/>
              </p:ext>
            </p:extLst>
          </p:nvPr>
        </p:nvGraphicFramePr>
        <p:xfrm>
          <a:off x="5160739" y="3212976"/>
          <a:ext cx="17875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16" imgW="799753" imgH="380835" progId="Equation.DSMT4">
                  <p:embed/>
                </p:oleObj>
              </mc:Choice>
              <mc:Fallback>
                <p:oleObj name="Equation" r:id="rId16" imgW="799753" imgH="380835" progId="Equation.DSMT4">
                  <p:embed/>
                  <p:pic>
                    <p:nvPicPr>
                      <p:cNvPr id="0" name="Picture 6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739" y="3212976"/>
                        <a:ext cx="1787525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685081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04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8105" cy="65405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iii) Graphing Reciprocal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8115300" cy="857250"/>
          </a:xfrm>
        </p:spPr>
        <p:txBody>
          <a:bodyPr/>
          <a:lstStyle/>
          <a:p>
            <a:pPr eaLnBrk="1" hangingPunct="1"/>
            <a:r>
              <a:rPr lang="en-CA" dirty="0" smtClean="0"/>
              <a:t>The reciprocal function takes the reciprocal of all the y-coordinates of a function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166938" y="1876425"/>
          <a:ext cx="1425575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3" name="Equation" r:id="rId4" imgW="622300" imgH="1739900" progId="Equation.DSMT4">
                  <p:embed/>
                </p:oleObj>
              </mc:Choice>
              <mc:Fallback>
                <p:oleObj name="Equation" r:id="rId4" imgW="622300" imgH="1739900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1876425"/>
                        <a:ext cx="1425575" cy="398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586288" y="1554163"/>
          <a:ext cx="1484312" cy="444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name="Equation" r:id="rId6" imgW="647700" imgH="1943100" progId="Equation.DSMT4">
                  <p:embed/>
                </p:oleObj>
              </mc:Choice>
              <mc:Fallback>
                <p:oleObj name="Equation" r:id="rId6" imgW="647700" imgH="1943100" progId="Equation.DSMT4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1554163"/>
                        <a:ext cx="1484312" cy="444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675267"/>
              </p:ext>
            </p:extLst>
          </p:nvPr>
        </p:nvGraphicFramePr>
        <p:xfrm>
          <a:off x="7121526" y="188640"/>
          <a:ext cx="14430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5" name="Equation" r:id="rId8" imgW="685800" imgH="482600" progId="Equation.DSMT4">
                  <p:embed/>
                </p:oleObj>
              </mc:Choice>
              <mc:Fallback>
                <p:oleObj name="Equation" r:id="rId8" imgW="685800" imgH="482600" progId="Equation.DSMT4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6" y="188640"/>
                        <a:ext cx="1443037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900363" y="3049588"/>
          <a:ext cx="463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6" name="Equation" r:id="rId10" imgW="203024" imgH="164957" progId="Equation.DSMT4">
                  <p:embed/>
                </p:oleObj>
              </mc:Choice>
              <mc:Fallback>
                <p:oleObj name="Equation" r:id="rId10" imgW="203024" imgH="164957" progId="Equation.DSMT4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363" y="3049588"/>
                        <a:ext cx="46355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970213" y="3602038"/>
          <a:ext cx="2889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7" name="Equation" r:id="rId12" imgW="126725" imgH="177415" progId="Equation.DSMT4">
                  <p:embed/>
                </p:oleObj>
              </mc:Choice>
              <mc:Fallback>
                <p:oleObj name="Equation" r:id="rId12" imgW="126725" imgH="177415" progId="Equation.DSMT4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3" y="3602038"/>
                        <a:ext cx="28892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2974975" y="4187825"/>
          <a:ext cx="2317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8" name="Equation" r:id="rId14" imgW="101468" imgH="164885" progId="Equation.DSMT4">
                  <p:embed/>
                </p:oleObj>
              </mc:Choice>
              <mc:Fallback>
                <p:oleObj name="Equation" r:id="rId14" imgW="101468" imgH="164885" progId="Equation.DSMT4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4187825"/>
                        <a:ext cx="23177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928938" y="4784725"/>
          <a:ext cx="2889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9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4784725"/>
                        <a:ext cx="28892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2943225" y="5305425"/>
          <a:ext cx="2587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0" name="Equation" r:id="rId18" imgW="114102" imgH="177492" progId="Equation.DSMT4">
                  <p:embed/>
                </p:oleObj>
              </mc:Choice>
              <mc:Fallback>
                <p:oleObj name="Equation" r:id="rId18" imgW="114102" imgH="177492" progId="Equation.DSMT4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5305425"/>
                        <a:ext cx="25876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164138" y="3214688"/>
          <a:ext cx="463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" name="Equation" r:id="rId20" imgW="203024" imgH="164957" progId="Equation.DSMT4">
                  <p:embed/>
                </p:oleObj>
              </mc:Choice>
              <mc:Fallback>
                <p:oleObj name="Equation" r:id="rId20" imgW="203024" imgH="164957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38" y="3214688"/>
                        <a:ext cx="46355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129213" y="3724275"/>
          <a:ext cx="14668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" name="Equation" r:id="rId22" imgW="736280" imgH="215806" progId="Equation.DSMT4">
                  <p:embed/>
                </p:oleObj>
              </mc:Choice>
              <mc:Fallback>
                <p:oleObj name="Equation" r:id="rId22" imgW="736280" imgH="215806" progId="Equation.DSMT4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3724275"/>
                        <a:ext cx="146685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5314950" y="4311650"/>
          <a:ext cx="2333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" name="Equation" r:id="rId24" imgW="101468" imgH="164885" progId="Equation.DSMT4">
                  <p:embed/>
                </p:oleObj>
              </mc:Choice>
              <mc:Fallback>
                <p:oleObj name="Equation" r:id="rId24" imgW="101468" imgH="164885" progId="Equation.DSMT4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4311650"/>
                        <a:ext cx="233363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5089525" y="4929188"/>
          <a:ext cx="57785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" name="Equation" r:id="rId26" imgW="253670" imgH="177569" progId="Equation.DSMT4">
                  <p:embed/>
                </p:oleObj>
              </mc:Choice>
              <mc:Fallback>
                <p:oleObj name="Equation" r:id="rId26" imgW="253670" imgH="177569" progId="Equation.DSMT4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4929188"/>
                        <a:ext cx="577850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5072063" y="5372100"/>
          <a:ext cx="72231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" name="Equation" r:id="rId28" imgW="317362" imgH="228501" progId="Equation.DSMT4">
                  <p:embed/>
                </p:oleObj>
              </mc:Choice>
              <mc:Fallback>
                <p:oleObj name="Equation" r:id="rId28" imgW="317362" imgH="228501" progId="Equation.DSMT4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5372100"/>
                        <a:ext cx="722312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49263" y="2124075"/>
            <a:ext cx="8115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When graphing a reciprocal function, there are a three main steps: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49263" y="2963863"/>
            <a:ext cx="8115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The reciprocal of 1 or -1 will be the same, so points with a y-coordinate of 1 will not change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The reciprocal of zero is undefined, so points with a </a:t>
            </a:r>
            <a:br>
              <a:rPr lang="en-CA" sz="2400" dirty="0">
                <a:latin typeface="+mn-lt"/>
              </a:rPr>
            </a:br>
            <a:r>
              <a:rPr lang="en-CA" sz="2400" dirty="0">
                <a:latin typeface="+mn-lt"/>
              </a:rPr>
              <a:t>y-coordinate of zero will become a </a:t>
            </a:r>
            <a:r>
              <a:rPr lang="en-CA" sz="2400" i="1" dirty="0">
                <a:solidFill>
                  <a:srgbClr val="FF0000"/>
                </a:solidFill>
                <a:latin typeface="+mn-lt"/>
              </a:rPr>
              <a:t>vertical asymptote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Take the reciprocal of all y-coordinates to find where the points of the new function is.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Reciprocal of large numbers become small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Reciprocal of small numbers become large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endParaRPr lang="en-CA" sz="2400" dirty="0">
              <a:latin typeface="+mn-lt"/>
            </a:endParaRPr>
          </a:p>
        </p:txBody>
      </p:sp>
      <p:sp>
        <p:nvSpPr>
          <p:cNvPr id="1043" name="TextBox 18"/>
          <p:cNvSpPr txBox="1">
            <a:spLocks noChangeArrowheads="1"/>
          </p:cNvSpPr>
          <p:nvPr/>
        </p:nvSpPr>
        <p:spPr bwMode="auto">
          <a:xfrm>
            <a:off x="0" y="6611938"/>
            <a:ext cx="4022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 Homework Depot </a:t>
            </a:r>
            <a:r>
              <a:rPr lang="en-CA" sz="1000">
                <a:hlinkClick r:id="rId30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175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Rectangle 2"/>
          <p:cNvSpPr>
            <a:spLocks noGrp="1" noChangeArrowheads="1"/>
          </p:cNvSpPr>
          <p:nvPr>
            <p:ph type="title"/>
          </p:nvPr>
        </p:nvSpPr>
        <p:spPr>
          <a:xfrm>
            <a:off x="289489" y="260648"/>
            <a:ext cx="7772400" cy="630907"/>
          </a:xfrm>
        </p:spPr>
        <p:txBody>
          <a:bodyPr/>
          <a:lstStyle/>
          <a:p>
            <a:pPr eaLnBrk="1" hangingPunct="1"/>
            <a:r>
              <a:rPr lang="en-CA" dirty="0" smtClean="0"/>
              <a:t>Ex#1) Graph    </a:t>
            </a:r>
          </a:p>
        </p:txBody>
      </p:sp>
      <p:pic>
        <p:nvPicPr>
          <p:cNvPr id="5141" name="Picture 18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700213"/>
            <a:ext cx="4608512" cy="4130675"/>
          </a:xfrm>
          <a:noFill/>
        </p:spPr>
      </p:pic>
      <p:graphicFrame>
        <p:nvGraphicFramePr>
          <p:cNvPr id="5122" name="Object 1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25484625"/>
              </p:ext>
            </p:extLst>
          </p:nvPr>
        </p:nvGraphicFramePr>
        <p:xfrm>
          <a:off x="3176116" y="0"/>
          <a:ext cx="2316162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" name="Equation" r:id="rId5" imgW="711200" imgH="368300" progId="Equation.DSMT4">
                  <p:embed/>
                </p:oleObj>
              </mc:Choice>
              <mc:Fallback>
                <p:oleObj name="Equation" r:id="rId5" imgW="711200" imgH="368300" progId="Equation.DSMT4">
                  <p:embed/>
                  <p:pic>
                    <p:nvPicPr>
                      <p:cNvPr id="0" name="Picture 18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116" y="0"/>
                        <a:ext cx="2316162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6" name="Line 20"/>
          <p:cNvSpPr>
            <a:spLocks noChangeShapeType="1"/>
          </p:cNvSpPr>
          <p:nvPr/>
        </p:nvSpPr>
        <p:spPr bwMode="auto">
          <a:xfrm flipH="1">
            <a:off x="684213" y="2420938"/>
            <a:ext cx="4608512" cy="22320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37" name="Text Box 21"/>
          <p:cNvSpPr txBox="1">
            <a:spLocks noChangeArrowheads="1"/>
          </p:cNvSpPr>
          <p:nvPr/>
        </p:nvSpPr>
        <p:spPr bwMode="auto">
          <a:xfrm>
            <a:off x="5553627" y="1196752"/>
            <a:ext cx="2598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1. First graph the line:</a:t>
            </a:r>
          </a:p>
        </p:txBody>
      </p:sp>
      <p:sp>
        <p:nvSpPr>
          <p:cNvPr id="327702" name="Text Box 22"/>
          <p:cNvSpPr txBox="1">
            <a:spLocks noChangeArrowheads="1"/>
          </p:cNvSpPr>
          <p:nvPr/>
        </p:nvSpPr>
        <p:spPr bwMode="auto">
          <a:xfrm>
            <a:off x="5553627" y="2576380"/>
            <a:ext cx="35846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2. Find X-intercept (when y = 0)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CA" dirty="0">
                <a:solidFill>
                  <a:srgbClr val="FF0000"/>
                </a:solidFill>
                <a:latin typeface="+mj-lt"/>
                <a:sym typeface="Wingdings" pitchFamily="2" charset="2"/>
              </a:rPr>
              <a:t> Vertical Asymptotes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7703" name="Line 23"/>
          <p:cNvSpPr>
            <a:spLocks noChangeShapeType="1"/>
          </p:cNvSpPr>
          <p:nvPr/>
        </p:nvSpPr>
        <p:spPr bwMode="auto">
          <a:xfrm>
            <a:off x="2517775" y="1681163"/>
            <a:ext cx="0" cy="4249737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4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2124075" y="5949950"/>
          <a:ext cx="8636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" name="Equation" r:id="rId7" imgW="406048" imgH="164957" progId="Equation.DSMT4">
                  <p:embed/>
                </p:oleObj>
              </mc:Choice>
              <mc:Fallback>
                <p:oleObj name="Equation" r:id="rId7" imgW="406048" imgH="164957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5949950"/>
                        <a:ext cx="86360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787911"/>
              </p:ext>
            </p:extLst>
          </p:nvPr>
        </p:nvGraphicFramePr>
        <p:xfrm>
          <a:off x="5868194" y="4034866"/>
          <a:ext cx="10080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" name="Equation" r:id="rId9" imgW="406048" imgH="164957" progId="Equation.DSMT4">
                  <p:embed/>
                </p:oleObj>
              </mc:Choice>
              <mc:Fallback>
                <p:oleObj name="Equation" r:id="rId9" imgW="406048" imgH="164957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94" y="4034866"/>
                        <a:ext cx="100806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3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65470327"/>
              </p:ext>
            </p:extLst>
          </p:nvPr>
        </p:nvGraphicFramePr>
        <p:xfrm>
          <a:off x="6014219" y="1565052"/>
          <a:ext cx="14414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" name="Equation" r:id="rId11" imgW="685800" imgH="190500" progId="Equation.DSMT4">
                  <p:embed/>
                </p:oleObj>
              </mc:Choice>
              <mc:Fallback>
                <p:oleObj name="Equation" r:id="rId11" imgW="685800" imgH="190500" progId="Equation.DSMT4">
                  <p:embed/>
                  <p:pic>
                    <p:nvPicPr>
                      <p:cNvPr id="0" name="Picture 18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4219" y="1565052"/>
                        <a:ext cx="14414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8" name="Text Box 42"/>
          <p:cNvSpPr txBox="1">
            <a:spLocks noChangeArrowheads="1"/>
          </p:cNvSpPr>
          <p:nvPr/>
        </p:nvSpPr>
        <p:spPr bwMode="auto">
          <a:xfrm>
            <a:off x="5754019" y="4569134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27725" name="Text Box 45"/>
          <p:cNvSpPr txBox="1">
            <a:spLocks noChangeArrowheads="1"/>
          </p:cNvSpPr>
          <p:nvPr/>
        </p:nvSpPr>
        <p:spPr bwMode="auto">
          <a:xfrm>
            <a:off x="5580112" y="4837128"/>
            <a:ext cx="322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3. Find Common Points: Points where the Y-coordinate is 1 or -1</a:t>
            </a:r>
          </a:p>
        </p:txBody>
      </p:sp>
      <p:sp>
        <p:nvSpPr>
          <p:cNvPr id="5144" name="Text Box 56"/>
          <p:cNvSpPr txBox="1">
            <a:spLocks noChangeArrowheads="1"/>
          </p:cNvSpPr>
          <p:nvPr/>
        </p:nvSpPr>
        <p:spPr bwMode="auto">
          <a:xfrm rot="19920000">
            <a:off x="3711631" y="2295029"/>
            <a:ext cx="177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i="1" dirty="0" smtClean="0">
                <a:solidFill>
                  <a:srgbClr val="FF0000"/>
                </a:solidFill>
                <a:latin typeface="+mj-lt"/>
              </a:rPr>
              <a:t>y = 0.5x+1</a:t>
            </a:r>
            <a:endParaRPr lang="en-CA" sz="2400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126" name="Object 57"/>
          <p:cNvGraphicFramePr>
            <a:graphicFrameLocks noChangeAspect="1"/>
          </p:cNvGraphicFramePr>
          <p:nvPr/>
        </p:nvGraphicFramePr>
        <p:xfrm>
          <a:off x="1905000" y="15113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Equation" r:id="rId13" imgW="451710" imgH="652471" progId="Equation.DSMT4">
                  <p:embed/>
                </p:oleObj>
              </mc:Choice>
              <mc:Fallback>
                <p:oleObj name="Equation" r:id="rId13" imgW="451710" imgH="652471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113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8" name="Text Box 58"/>
          <p:cNvSpPr txBox="1">
            <a:spLocks noChangeArrowheads="1"/>
          </p:cNvSpPr>
          <p:nvPr/>
        </p:nvSpPr>
        <p:spPr bwMode="auto">
          <a:xfrm>
            <a:off x="5550239" y="1990581"/>
            <a:ext cx="32271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4. Take the reciprocal of the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Y coordinate for every point</a:t>
            </a:r>
          </a:p>
        </p:txBody>
      </p:sp>
      <p:graphicFrame>
        <p:nvGraphicFramePr>
          <p:cNvPr id="327739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624260"/>
              </p:ext>
            </p:extLst>
          </p:nvPr>
        </p:nvGraphicFramePr>
        <p:xfrm>
          <a:off x="5796136" y="5833070"/>
          <a:ext cx="1936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Equation" r:id="rId15" imgW="927100" imgH="228600" progId="Equation.DSMT4">
                  <p:embed/>
                </p:oleObj>
              </mc:Choice>
              <mc:Fallback>
                <p:oleObj name="Equation" r:id="rId15" imgW="927100" imgH="228600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833070"/>
                        <a:ext cx="19367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0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064301"/>
              </p:ext>
            </p:extLst>
          </p:nvPr>
        </p:nvGraphicFramePr>
        <p:xfrm>
          <a:off x="5771482" y="4531034"/>
          <a:ext cx="9953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Equation" r:id="rId17" imgW="508000" imgH="228600" progId="Equation.DSMT4">
                  <p:embed/>
                </p:oleObj>
              </mc:Choice>
              <mc:Fallback>
                <p:oleObj name="Equation" r:id="rId17" imgW="508000" imgH="22860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1482" y="4531034"/>
                        <a:ext cx="995362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3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293473"/>
              </p:ext>
            </p:extLst>
          </p:nvPr>
        </p:nvGraphicFramePr>
        <p:xfrm>
          <a:off x="5669882" y="5048559"/>
          <a:ext cx="11779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Equation" r:id="rId19" imgW="685800" imgH="228600" progId="Equation.DSMT4">
                  <p:embed/>
                </p:oleObj>
              </mc:Choice>
              <mc:Fallback>
                <p:oleObj name="Equation" r:id="rId19" imgW="685800" imgH="22860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882" y="5048559"/>
                        <a:ext cx="11779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4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970285"/>
              </p:ext>
            </p:extLst>
          </p:nvPr>
        </p:nvGraphicFramePr>
        <p:xfrm>
          <a:off x="5633369" y="5499409"/>
          <a:ext cx="13223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Equation" r:id="rId21" imgW="698500" imgH="228600" progId="Equation.DSMT4">
                  <p:embed/>
                </p:oleObj>
              </mc:Choice>
              <mc:Fallback>
                <p:oleObj name="Equation" r:id="rId21" imgW="698500" imgH="228600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3369" y="5499409"/>
                        <a:ext cx="1322388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5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295821"/>
              </p:ext>
            </p:extLst>
          </p:nvPr>
        </p:nvGraphicFramePr>
        <p:xfrm>
          <a:off x="6989094" y="4497697"/>
          <a:ext cx="12239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3" name="Equation" r:id="rId23" imgW="571252" imgH="228501" progId="Equation.DSMT4">
                  <p:embed/>
                </p:oleObj>
              </mc:Choice>
              <mc:Fallback>
                <p:oleObj name="Equation" r:id="rId23" imgW="571252" imgH="228501" progId="Equation.DSMT4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094" y="4497697"/>
                        <a:ext cx="122396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8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168131"/>
              </p:ext>
            </p:extLst>
          </p:nvPr>
        </p:nvGraphicFramePr>
        <p:xfrm>
          <a:off x="6998619" y="5019984"/>
          <a:ext cx="13922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4" name="Equation" r:id="rId25" imgW="685800" imgH="228600" progId="Equation.DSMT4">
                  <p:embed/>
                </p:oleObj>
              </mc:Choice>
              <mc:Fallback>
                <p:oleObj name="Equation" r:id="rId25" imgW="685800" imgH="228600" progId="Equation.DSMT4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8619" y="5019984"/>
                        <a:ext cx="13922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9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16147"/>
              </p:ext>
            </p:extLst>
          </p:nvPr>
        </p:nvGraphicFramePr>
        <p:xfrm>
          <a:off x="6926770" y="5505229"/>
          <a:ext cx="140176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5" name="Equation" r:id="rId27" imgW="761669" imgH="228501" progId="Equation.DSMT4">
                  <p:embed/>
                </p:oleObj>
              </mc:Choice>
              <mc:Fallback>
                <p:oleObj name="Equation" r:id="rId27" imgW="761669" imgH="228501" progId="Equation.DSMT4">
                  <p:embed/>
                  <p:pic>
                    <p:nvPicPr>
                      <p:cNvPr id="0" name="Picture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770" y="5505229"/>
                        <a:ext cx="140176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2" name="Oval 72"/>
          <p:cNvSpPr>
            <a:spLocks noChangeArrowheads="1"/>
          </p:cNvSpPr>
          <p:nvPr/>
        </p:nvSpPr>
        <p:spPr bwMode="auto">
          <a:xfrm>
            <a:off x="3417888" y="3617913"/>
            <a:ext cx="53975" cy="492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61"/>
          <p:cNvSpPr>
            <a:spLocks noChangeArrowheads="1"/>
          </p:cNvSpPr>
          <p:nvPr/>
        </p:nvSpPr>
        <p:spPr bwMode="auto">
          <a:xfrm>
            <a:off x="2959100" y="3503613"/>
            <a:ext cx="46038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61"/>
          <p:cNvSpPr>
            <a:spLocks noChangeArrowheads="1"/>
          </p:cNvSpPr>
          <p:nvPr/>
        </p:nvSpPr>
        <p:spPr bwMode="auto">
          <a:xfrm>
            <a:off x="3427413" y="3275013"/>
            <a:ext cx="44450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61"/>
          <p:cNvSpPr>
            <a:spLocks noChangeArrowheads="1"/>
          </p:cNvSpPr>
          <p:nvPr/>
        </p:nvSpPr>
        <p:spPr bwMode="auto">
          <a:xfrm>
            <a:off x="3887788" y="3041650"/>
            <a:ext cx="46037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61"/>
          <p:cNvSpPr>
            <a:spLocks noChangeArrowheads="1"/>
          </p:cNvSpPr>
          <p:nvPr/>
        </p:nvSpPr>
        <p:spPr bwMode="auto">
          <a:xfrm>
            <a:off x="4349750" y="2820988"/>
            <a:ext cx="44450" cy="52387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5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793859"/>
              </p:ext>
            </p:extLst>
          </p:nvPr>
        </p:nvGraphicFramePr>
        <p:xfrm>
          <a:off x="5904495" y="3332319"/>
          <a:ext cx="14414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" name="Equation" r:id="rId29" imgW="685502" imgH="165028" progId="Equation.DSMT4">
                  <p:embed/>
                </p:oleObj>
              </mc:Choice>
              <mc:Fallback>
                <p:oleObj name="Equation" r:id="rId29" imgW="685502" imgH="165028" progId="Equation.DSMT4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4495" y="3332319"/>
                        <a:ext cx="144145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957826"/>
              </p:ext>
            </p:extLst>
          </p:nvPr>
        </p:nvGraphicFramePr>
        <p:xfrm>
          <a:off x="5750508" y="3659344"/>
          <a:ext cx="12017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" name="Equation" r:id="rId31" imgW="571252" imgH="165028" progId="Equation.DSMT4">
                  <p:embed/>
                </p:oleObj>
              </mc:Choice>
              <mc:Fallback>
                <p:oleObj name="Equation" r:id="rId31" imgW="571252" imgH="165028" progId="Equation.DSMT4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0508" y="3659344"/>
                        <a:ext cx="1201737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5-Point Star 37"/>
          <p:cNvSpPr/>
          <p:nvPr/>
        </p:nvSpPr>
        <p:spPr>
          <a:xfrm>
            <a:off x="2938463" y="3460750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" name="5-Point Star 38"/>
          <p:cNvSpPr/>
          <p:nvPr/>
        </p:nvSpPr>
        <p:spPr>
          <a:xfrm>
            <a:off x="2019300" y="3922713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15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162013"/>
              </p:ext>
            </p:extLst>
          </p:nvPr>
        </p:nvGraphicFramePr>
        <p:xfrm>
          <a:off x="5673632" y="2913884"/>
          <a:ext cx="6731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8" name="Equation" r:id="rId33" imgW="342751" imgH="698197" progId="Equation.DSMT4">
                  <p:embed/>
                </p:oleObj>
              </mc:Choice>
              <mc:Fallback>
                <p:oleObj name="Equation" r:id="rId33" imgW="342751" imgH="698197" progId="Equation.DSMT4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632" y="2913884"/>
                        <a:ext cx="673100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924759"/>
              </p:ext>
            </p:extLst>
          </p:nvPr>
        </p:nvGraphicFramePr>
        <p:xfrm>
          <a:off x="6478494" y="2901184"/>
          <a:ext cx="12144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9" name="Equation" r:id="rId35" imgW="609600" imgH="228600" progId="Equation.DSMT4">
                  <p:embed/>
                </p:oleObj>
              </mc:Choice>
              <mc:Fallback>
                <p:oleObj name="Equation" r:id="rId35" imgW="609600" imgH="228600" progId="Equation.DSMT4">
                  <p:embed/>
                  <p:pic>
                    <p:nvPicPr>
                      <p:cNvPr id="0" name="Picture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494" y="2901184"/>
                        <a:ext cx="12144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917469"/>
              </p:ext>
            </p:extLst>
          </p:nvPr>
        </p:nvGraphicFramePr>
        <p:xfrm>
          <a:off x="6499132" y="3315521"/>
          <a:ext cx="11969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0" name="Equation" r:id="rId37" imgW="660400" imgH="279400" progId="Equation.DSMT4">
                  <p:embed/>
                </p:oleObj>
              </mc:Choice>
              <mc:Fallback>
                <p:oleObj name="Equation" r:id="rId37" imgW="660400" imgH="279400" progId="Equation.DSMT4">
                  <p:embed/>
                  <p:pic>
                    <p:nvPicPr>
                      <p:cNvPr id="0" name="Picture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132" y="3315521"/>
                        <a:ext cx="119697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550593"/>
              </p:ext>
            </p:extLst>
          </p:nvPr>
        </p:nvGraphicFramePr>
        <p:xfrm>
          <a:off x="6421344" y="3804471"/>
          <a:ext cx="126841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1" name="Equation" r:id="rId39" imgW="685800" imgH="228600" progId="Equation.DSMT4">
                  <p:embed/>
                </p:oleObj>
              </mc:Choice>
              <mc:Fallback>
                <p:oleObj name="Equation" r:id="rId39" imgW="685800" imgH="228600" progId="Equation.DSMT4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344" y="3804471"/>
                        <a:ext cx="1268413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Oval 72"/>
          <p:cNvSpPr>
            <a:spLocks noChangeArrowheads="1"/>
          </p:cNvSpPr>
          <p:nvPr/>
        </p:nvSpPr>
        <p:spPr bwMode="auto">
          <a:xfrm>
            <a:off x="3876675" y="3675063"/>
            <a:ext cx="53975" cy="492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72"/>
          <p:cNvSpPr>
            <a:spLocks noChangeArrowheads="1"/>
          </p:cNvSpPr>
          <p:nvPr/>
        </p:nvSpPr>
        <p:spPr bwMode="auto">
          <a:xfrm>
            <a:off x="4340225" y="3711575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72"/>
          <p:cNvSpPr>
            <a:spLocks noChangeArrowheads="1"/>
          </p:cNvSpPr>
          <p:nvPr/>
        </p:nvSpPr>
        <p:spPr bwMode="auto">
          <a:xfrm>
            <a:off x="4800600" y="2636912"/>
            <a:ext cx="52388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61"/>
          <p:cNvSpPr>
            <a:spLocks noChangeArrowheads="1"/>
          </p:cNvSpPr>
          <p:nvPr/>
        </p:nvSpPr>
        <p:spPr bwMode="auto">
          <a:xfrm>
            <a:off x="2732088" y="3619500"/>
            <a:ext cx="46037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61"/>
          <p:cNvSpPr>
            <a:spLocks noChangeArrowheads="1"/>
          </p:cNvSpPr>
          <p:nvPr/>
        </p:nvSpPr>
        <p:spPr bwMode="auto">
          <a:xfrm>
            <a:off x="2622550" y="3671888"/>
            <a:ext cx="46038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Oval 61"/>
          <p:cNvSpPr>
            <a:spLocks noChangeArrowheads="1"/>
          </p:cNvSpPr>
          <p:nvPr/>
        </p:nvSpPr>
        <p:spPr bwMode="auto">
          <a:xfrm>
            <a:off x="2538413" y="3735388"/>
            <a:ext cx="46037" cy="52387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72"/>
          <p:cNvSpPr>
            <a:spLocks noChangeArrowheads="1"/>
          </p:cNvSpPr>
          <p:nvPr/>
        </p:nvSpPr>
        <p:spPr bwMode="auto">
          <a:xfrm>
            <a:off x="2732088" y="3268663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72"/>
          <p:cNvSpPr>
            <a:spLocks noChangeArrowheads="1"/>
          </p:cNvSpPr>
          <p:nvPr/>
        </p:nvSpPr>
        <p:spPr bwMode="auto">
          <a:xfrm>
            <a:off x="2622550" y="2816225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72"/>
          <p:cNvSpPr>
            <a:spLocks noChangeArrowheads="1"/>
          </p:cNvSpPr>
          <p:nvPr/>
        </p:nvSpPr>
        <p:spPr bwMode="auto">
          <a:xfrm>
            <a:off x="2541588" y="1654175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Oval 61"/>
          <p:cNvSpPr>
            <a:spLocks noChangeArrowheads="1"/>
          </p:cNvSpPr>
          <p:nvPr/>
        </p:nvSpPr>
        <p:spPr bwMode="auto">
          <a:xfrm>
            <a:off x="2270125" y="3844925"/>
            <a:ext cx="46038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Oval 61"/>
          <p:cNvSpPr>
            <a:spLocks noChangeArrowheads="1"/>
          </p:cNvSpPr>
          <p:nvPr/>
        </p:nvSpPr>
        <p:spPr bwMode="auto">
          <a:xfrm>
            <a:off x="1579563" y="4183063"/>
            <a:ext cx="46037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61"/>
          <p:cNvSpPr>
            <a:spLocks noChangeArrowheads="1"/>
          </p:cNvSpPr>
          <p:nvPr/>
        </p:nvSpPr>
        <p:spPr bwMode="auto">
          <a:xfrm>
            <a:off x="1120775" y="4413250"/>
            <a:ext cx="46038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61"/>
          <p:cNvSpPr>
            <a:spLocks noChangeArrowheads="1"/>
          </p:cNvSpPr>
          <p:nvPr/>
        </p:nvSpPr>
        <p:spPr bwMode="auto">
          <a:xfrm>
            <a:off x="663575" y="4646613"/>
            <a:ext cx="44450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Oval 72"/>
          <p:cNvSpPr>
            <a:spLocks noChangeArrowheads="1"/>
          </p:cNvSpPr>
          <p:nvPr/>
        </p:nvSpPr>
        <p:spPr bwMode="auto">
          <a:xfrm>
            <a:off x="2363788" y="4657725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Oval 61"/>
          <p:cNvSpPr>
            <a:spLocks noChangeArrowheads="1"/>
          </p:cNvSpPr>
          <p:nvPr/>
        </p:nvSpPr>
        <p:spPr bwMode="auto">
          <a:xfrm>
            <a:off x="2359025" y="3803650"/>
            <a:ext cx="46038" cy="539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Oval 72"/>
          <p:cNvSpPr>
            <a:spLocks noChangeArrowheads="1"/>
          </p:cNvSpPr>
          <p:nvPr/>
        </p:nvSpPr>
        <p:spPr bwMode="auto">
          <a:xfrm>
            <a:off x="2266950" y="4198938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Oval 72"/>
          <p:cNvSpPr>
            <a:spLocks noChangeArrowheads="1"/>
          </p:cNvSpPr>
          <p:nvPr/>
        </p:nvSpPr>
        <p:spPr bwMode="auto">
          <a:xfrm>
            <a:off x="2035175" y="3962400"/>
            <a:ext cx="53975" cy="492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Oval 72"/>
          <p:cNvSpPr>
            <a:spLocks noChangeArrowheads="1"/>
          </p:cNvSpPr>
          <p:nvPr/>
        </p:nvSpPr>
        <p:spPr bwMode="auto">
          <a:xfrm>
            <a:off x="1576388" y="3860800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Oval 72"/>
          <p:cNvSpPr>
            <a:spLocks noChangeArrowheads="1"/>
          </p:cNvSpPr>
          <p:nvPr/>
        </p:nvSpPr>
        <p:spPr bwMode="auto">
          <a:xfrm>
            <a:off x="1117600" y="3795713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72"/>
          <p:cNvSpPr>
            <a:spLocks noChangeArrowheads="1"/>
          </p:cNvSpPr>
          <p:nvPr/>
        </p:nvSpPr>
        <p:spPr bwMode="auto">
          <a:xfrm>
            <a:off x="663575" y="3767138"/>
            <a:ext cx="53975" cy="50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169"/>
          <p:cNvSpPr>
            <a:spLocks/>
          </p:cNvSpPr>
          <p:nvPr/>
        </p:nvSpPr>
        <p:spPr bwMode="auto">
          <a:xfrm rot="10800000">
            <a:off x="2586743" y="1704975"/>
            <a:ext cx="1511299" cy="2006600"/>
          </a:xfrm>
          <a:custGeom>
            <a:avLst/>
            <a:gdLst>
              <a:gd name="T0" fmla="*/ 2147483647 w 505"/>
              <a:gd name="T1" fmla="*/ 0 h 369"/>
              <a:gd name="T2" fmla="*/ 2147483647 w 505"/>
              <a:gd name="T3" fmla="*/ 0 h 369"/>
              <a:gd name="T4" fmla="*/ 2147483647 w 505"/>
              <a:gd name="T5" fmla="*/ 2147483647 h 369"/>
              <a:gd name="T6" fmla="*/ 2147483647 w 505"/>
              <a:gd name="T7" fmla="*/ 2147483647 h 369"/>
              <a:gd name="T8" fmla="*/ 2147483647 w 505"/>
              <a:gd name="T9" fmla="*/ 2147483647 h 369"/>
              <a:gd name="T10" fmla="*/ 2147483647 w 505"/>
              <a:gd name="T11" fmla="*/ 2147483647 h 369"/>
              <a:gd name="T12" fmla="*/ 2147483647 w 505"/>
              <a:gd name="T13" fmla="*/ 2147483647 h 369"/>
              <a:gd name="T14" fmla="*/ 2147483647 w 505"/>
              <a:gd name="T15" fmla="*/ 2147483647 h 369"/>
              <a:gd name="T16" fmla="*/ 2147483647 w 505"/>
              <a:gd name="T17" fmla="*/ 2147483647 h 369"/>
              <a:gd name="T18" fmla="*/ 2147483647 w 505"/>
              <a:gd name="T19" fmla="*/ 2147483647 h 369"/>
              <a:gd name="T20" fmla="*/ 2147483647 w 505"/>
              <a:gd name="T21" fmla="*/ 2147483647 h 369"/>
              <a:gd name="T22" fmla="*/ 2147483647 w 505"/>
              <a:gd name="T23" fmla="*/ 2147483647 h 369"/>
              <a:gd name="T24" fmla="*/ 2147483647 w 505"/>
              <a:gd name="T25" fmla="*/ 2147483647 h 369"/>
              <a:gd name="T26" fmla="*/ 2147483647 w 505"/>
              <a:gd name="T27" fmla="*/ 2147483647 h 369"/>
              <a:gd name="T28" fmla="*/ 2147483647 w 505"/>
              <a:gd name="T29" fmla="*/ 2147483647 h 369"/>
              <a:gd name="T30" fmla="*/ 2147483647 w 505"/>
              <a:gd name="T31" fmla="*/ 2147483647 h 369"/>
              <a:gd name="T32" fmla="*/ 2147483647 w 505"/>
              <a:gd name="T33" fmla="*/ 2147483647 h 369"/>
              <a:gd name="T34" fmla="*/ 2147483647 w 505"/>
              <a:gd name="T35" fmla="*/ 2147483647 h 369"/>
              <a:gd name="T36" fmla="*/ 2147483647 w 505"/>
              <a:gd name="T37" fmla="*/ 2147483647 h 369"/>
              <a:gd name="T38" fmla="*/ 2147483647 w 505"/>
              <a:gd name="T39" fmla="*/ 2147483647 h 369"/>
              <a:gd name="T40" fmla="*/ 2147483647 w 505"/>
              <a:gd name="T41" fmla="*/ 2147483647 h 369"/>
              <a:gd name="T42" fmla="*/ 2147483647 w 505"/>
              <a:gd name="T43" fmla="*/ 2147483647 h 369"/>
              <a:gd name="T44" fmla="*/ 2147483647 w 505"/>
              <a:gd name="T45" fmla="*/ 2147483647 h 369"/>
              <a:gd name="T46" fmla="*/ 2147483647 w 505"/>
              <a:gd name="T47" fmla="*/ 2147483647 h 369"/>
              <a:gd name="T48" fmla="*/ 2147483647 w 505"/>
              <a:gd name="T49" fmla="*/ 2147483647 h 369"/>
              <a:gd name="T50" fmla="*/ 2147483647 w 505"/>
              <a:gd name="T51" fmla="*/ 2147483647 h 369"/>
              <a:gd name="T52" fmla="*/ 2147483647 w 505"/>
              <a:gd name="T53" fmla="*/ 2147483647 h 369"/>
              <a:gd name="T54" fmla="*/ 2147483647 w 505"/>
              <a:gd name="T55" fmla="*/ 2147483647 h 369"/>
              <a:gd name="T56" fmla="*/ 2147483647 w 505"/>
              <a:gd name="T57" fmla="*/ 2147483647 h 369"/>
              <a:gd name="T58" fmla="*/ 2147483647 w 505"/>
              <a:gd name="T59" fmla="*/ 2147483647 h 369"/>
              <a:gd name="T60" fmla="*/ 2147483647 w 505"/>
              <a:gd name="T61" fmla="*/ 2147483647 h 369"/>
              <a:gd name="T62" fmla="*/ 2147483647 w 505"/>
              <a:gd name="T63" fmla="*/ 2147483647 h 369"/>
              <a:gd name="T64" fmla="*/ 2147483647 w 505"/>
              <a:gd name="T65" fmla="*/ 2147483647 h 369"/>
              <a:gd name="T66" fmla="*/ 2147483647 w 505"/>
              <a:gd name="T67" fmla="*/ 2147483647 h 369"/>
              <a:gd name="T68" fmla="*/ 2147483647 w 505"/>
              <a:gd name="T69" fmla="*/ 2147483647 h 369"/>
              <a:gd name="T70" fmla="*/ 2147483647 w 505"/>
              <a:gd name="T71" fmla="*/ 2147483647 h 369"/>
              <a:gd name="T72" fmla="*/ 2147483647 w 505"/>
              <a:gd name="T73" fmla="*/ 2147483647 h 369"/>
              <a:gd name="T74" fmla="*/ 2147483647 w 505"/>
              <a:gd name="T75" fmla="*/ 2147483647 h 369"/>
              <a:gd name="T76" fmla="*/ 2147483647 w 505"/>
              <a:gd name="T77" fmla="*/ 2147483647 h 369"/>
              <a:gd name="T78" fmla="*/ 2147483647 w 505"/>
              <a:gd name="T79" fmla="*/ 2147483647 h 369"/>
              <a:gd name="T80" fmla="*/ 2147483647 w 505"/>
              <a:gd name="T81" fmla="*/ 2147483647 h 369"/>
              <a:gd name="T82" fmla="*/ 2147483647 w 505"/>
              <a:gd name="T83" fmla="*/ 2147483647 h 369"/>
              <a:gd name="T84" fmla="*/ 2147483647 w 505"/>
              <a:gd name="T85" fmla="*/ 2147483647 h 369"/>
              <a:gd name="T86" fmla="*/ 2147483647 w 505"/>
              <a:gd name="T87" fmla="*/ 2147483647 h 369"/>
              <a:gd name="T88" fmla="*/ 2147483647 w 505"/>
              <a:gd name="T89" fmla="*/ 2147483647 h 369"/>
              <a:gd name="T90" fmla="*/ 2147483647 w 505"/>
              <a:gd name="T91" fmla="*/ 2147483647 h 369"/>
              <a:gd name="T92" fmla="*/ 2147483647 w 505"/>
              <a:gd name="T93" fmla="*/ 2147483647 h 369"/>
              <a:gd name="T94" fmla="*/ 2147483647 w 505"/>
              <a:gd name="T95" fmla="*/ 2147483647 h 369"/>
              <a:gd name="T96" fmla="*/ 2147483647 w 505"/>
              <a:gd name="T97" fmla="*/ 2147483647 h 369"/>
              <a:gd name="T98" fmla="*/ 2147483647 w 505"/>
              <a:gd name="T99" fmla="*/ 2147483647 h 369"/>
              <a:gd name="T100" fmla="*/ 2147483647 w 505"/>
              <a:gd name="T101" fmla="*/ 2147483647 h 369"/>
              <a:gd name="T102" fmla="*/ 2147483647 w 505"/>
              <a:gd name="T103" fmla="*/ 2147483647 h 36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05"/>
              <a:gd name="T157" fmla="*/ 0 h 369"/>
              <a:gd name="T158" fmla="*/ 505 w 505"/>
              <a:gd name="T159" fmla="*/ 369 h 36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05" h="369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0"/>
                </a:lnTo>
                <a:lnTo>
                  <a:pt x="12" y="0"/>
                </a:lnTo>
                <a:lnTo>
                  <a:pt x="14" y="0"/>
                </a:lnTo>
                <a:lnTo>
                  <a:pt x="16" y="0"/>
                </a:lnTo>
                <a:lnTo>
                  <a:pt x="18" y="0"/>
                </a:lnTo>
                <a:lnTo>
                  <a:pt x="20" y="1"/>
                </a:lnTo>
                <a:lnTo>
                  <a:pt x="22" y="1"/>
                </a:lnTo>
                <a:lnTo>
                  <a:pt x="24" y="1"/>
                </a:lnTo>
                <a:lnTo>
                  <a:pt x="26" y="1"/>
                </a:lnTo>
                <a:lnTo>
                  <a:pt x="28" y="1"/>
                </a:lnTo>
                <a:lnTo>
                  <a:pt x="30" y="1"/>
                </a:lnTo>
                <a:lnTo>
                  <a:pt x="32" y="1"/>
                </a:lnTo>
                <a:lnTo>
                  <a:pt x="34" y="1"/>
                </a:lnTo>
                <a:lnTo>
                  <a:pt x="36" y="1"/>
                </a:lnTo>
                <a:lnTo>
                  <a:pt x="38" y="1"/>
                </a:lnTo>
                <a:lnTo>
                  <a:pt x="40" y="1"/>
                </a:lnTo>
                <a:lnTo>
                  <a:pt x="42" y="1"/>
                </a:lnTo>
                <a:lnTo>
                  <a:pt x="44" y="1"/>
                </a:lnTo>
                <a:lnTo>
                  <a:pt x="46" y="1"/>
                </a:lnTo>
                <a:lnTo>
                  <a:pt x="48" y="1"/>
                </a:lnTo>
                <a:lnTo>
                  <a:pt x="50" y="2"/>
                </a:lnTo>
                <a:lnTo>
                  <a:pt x="52" y="2"/>
                </a:lnTo>
                <a:lnTo>
                  <a:pt x="54" y="2"/>
                </a:lnTo>
                <a:lnTo>
                  <a:pt x="56" y="2"/>
                </a:lnTo>
                <a:lnTo>
                  <a:pt x="58" y="2"/>
                </a:lnTo>
                <a:lnTo>
                  <a:pt x="60" y="2"/>
                </a:lnTo>
                <a:lnTo>
                  <a:pt x="62" y="2"/>
                </a:lnTo>
                <a:lnTo>
                  <a:pt x="64" y="2"/>
                </a:lnTo>
                <a:lnTo>
                  <a:pt x="66" y="2"/>
                </a:lnTo>
                <a:lnTo>
                  <a:pt x="68" y="2"/>
                </a:lnTo>
                <a:lnTo>
                  <a:pt x="70" y="2"/>
                </a:lnTo>
                <a:lnTo>
                  <a:pt x="72" y="2"/>
                </a:lnTo>
                <a:lnTo>
                  <a:pt x="74" y="2"/>
                </a:lnTo>
                <a:lnTo>
                  <a:pt x="76" y="3"/>
                </a:lnTo>
                <a:lnTo>
                  <a:pt x="78" y="3"/>
                </a:lnTo>
                <a:lnTo>
                  <a:pt x="80" y="3"/>
                </a:lnTo>
                <a:lnTo>
                  <a:pt x="82" y="3"/>
                </a:lnTo>
                <a:lnTo>
                  <a:pt x="84" y="3"/>
                </a:lnTo>
                <a:lnTo>
                  <a:pt x="86" y="3"/>
                </a:lnTo>
                <a:lnTo>
                  <a:pt x="88" y="3"/>
                </a:lnTo>
                <a:lnTo>
                  <a:pt x="90" y="3"/>
                </a:lnTo>
                <a:lnTo>
                  <a:pt x="92" y="3"/>
                </a:lnTo>
                <a:lnTo>
                  <a:pt x="94" y="3"/>
                </a:lnTo>
                <a:lnTo>
                  <a:pt x="96" y="3"/>
                </a:lnTo>
                <a:lnTo>
                  <a:pt x="98" y="4"/>
                </a:lnTo>
                <a:lnTo>
                  <a:pt x="100" y="4"/>
                </a:lnTo>
                <a:lnTo>
                  <a:pt x="102" y="4"/>
                </a:lnTo>
                <a:lnTo>
                  <a:pt x="104" y="4"/>
                </a:lnTo>
                <a:lnTo>
                  <a:pt x="106" y="4"/>
                </a:lnTo>
                <a:lnTo>
                  <a:pt x="108" y="4"/>
                </a:lnTo>
                <a:lnTo>
                  <a:pt x="110" y="4"/>
                </a:lnTo>
                <a:lnTo>
                  <a:pt x="112" y="4"/>
                </a:lnTo>
                <a:lnTo>
                  <a:pt x="114" y="4"/>
                </a:lnTo>
                <a:lnTo>
                  <a:pt x="116" y="4"/>
                </a:lnTo>
                <a:lnTo>
                  <a:pt x="118" y="4"/>
                </a:lnTo>
                <a:lnTo>
                  <a:pt x="120" y="5"/>
                </a:lnTo>
                <a:lnTo>
                  <a:pt x="122" y="5"/>
                </a:lnTo>
                <a:lnTo>
                  <a:pt x="124" y="5"/>
                </a:lnTo>
                <a:lnTo>
                  <a:pt x="126" y="5"/>
                </a:lnTo>
                <a:lnTo>
                  <a:pt x="128" y="5"/>
                </a:lnTo>
                <a:lnTo>
                  <a:pt x="130" y="5"/>
                </a:lnTo>
                <a:lnTo>
                  <a:pt x="132" y="5"/>
                </a:lnTo>
                <a:lnTo>
                  <a:pt x="134" y="5"/>
                </a:lnTo>
                <a:lnTo>
                  <a:pt x="136" y="5"/>
                </a:lnTo>
                <a:lnTo>
                  <a:pt x="138" y="6"/>
                </a:lnTo>
                <a:lnTo>
                  <a:pt x="140" y="6"/>
                </a:lnTo>
                <a:lnTo>
                  <a:pt x="142" y="6"/>
                </a:lnTo>
                <a:lnTo>
                  <a:pt x="144" y="6"/>
                </a:lnTo>
                <a:lnTo>
                  <a:pt x="146" y="6"/>
                </a:lnTo>
                <a:lnTo>
                  <a:pt x="148" y="6"/>
                </a:lnTo>
                <a:lnTo>
                  <a:pt x="150" y="6"/>
                </a:lnTo>
                <a:lnTo>
                  <a:pt x="152" y="6"/>
                </a:lnTo>
                <a:lnTo>
                  <a:pt x="154" y="6"/>
                </a:lnTo>
                <a:lnTo>
                  <a:pt x="156" y="7"/>
                </a:lnTo>
                <a:lnTo>
                  <a:pt x="158" y="7"/>
                </a:lnTo>
                <a:lnTo>
                  <a:pt x="160" y="7"/>
                </a:lnTo>
                <a:lnTo>
                  <a:pt x="162" y="7"/>
                </a:lnTo>
                <a:lnTo>
                  <a:pt x="164" y="7"/>
                </a:lnTo>
                <a:lnTo>
                  <a:pt x="166" y="7"/>
                </a:lnTo>
                <a:lnTo>
                  <a:pt x="168" y="7"/>
                </a:lnTo>
                <a:lnTo>
                  <a:pt x="170" y="7"/>
                </a:lnTo>
                <a:lnTo>
                  <a:pt x="172" y="8"/>
                </a:lnTo>
                <a:lnTo>
                  <a:pt x="174" y="8"/>
                </a:lnTo>
                <a:lnTo>
                  <a:pt x="176" y="8"/>
                </a:lnTo>
                <a:lnTo>
                  <a:pt x="178" y="8"/>
                </a:lnTo>
                <a:lnTo>
                  <a:pt x="180" y="8"/>
                </a:lnTo>
                <a:lnTo>
                  <a:pt x="182" y="8"/>
                </a:lnTo>
                <a:lnTo>
                  <a:pt x="184" y="8"/>
                </a:lnTo>
                <a:lnTo>
                  <a:pt x="186" y="9"/>
                </a:lnTo>
                <a:lnTo>
                  <a:pt x="188" y="9"/>
                </a:lnTo>
                <a:lnTo>
                  <a:pt x="190" y="9"/>
                </a:lnTo>
                <a:lnTo>
                  <a:pt x="192" y="9"/>
                </a:lnTo>
                <a:lnTo>
                  <a:pt x="194" y="9"/>
                </a:lnTo>
                <a:lnTo>
                  <a:pt x="196" y="9"/>
                </a:lnTo>
                <a:lnTo>
                  <a:pt x="198" y="9"/>
                </a:lnTo>
                <a:lnTo>
                  <a:pt x="200" y="10"/>
                </a:lnTo>
                <a:lnTo>
                  <a:pt x="202" y="10"/>
                </a:lnTo>
                <a:lnTo>
                  <a:pt x="204" y="10"/>
                </a:lnTo>
                <a:lnTo>
                  <a:pt x="206" y="10"/>
                </a:lnTo>
                <a:lnTo>
                  <a:pt x="208" y="10"/>
                </a:lnTo>
                <a:lnTo>
                  <a:pt x="210" y="10"/>
                </a:lnTo>
                <a:lnTo>
                  <a:pt x="212" y="11"/>
                </a:lnTo>
                <a:lnTo>
                  <a:pt x="214" y="11"/>
                </a:lnTo>
                <a:lnTo>
                  <a:pt x="216" y="11"/>
                </a:lnTo>
                <a:lnTo>
                  <a:pt x="218" y="11"/>
                </a:lnTo>
                <a:lnTo>
                  <a:pt x="220" y="11"/>
                </a:lnTo>
                <a:lnTo>
                  <a:pt x="222" y="11"/>
                </a:lnTo>
                <a:lnTo>
                  <a:pt x="224" y="12"/>
                </a:lnTo>
                <a:lnTo>
                  <a:pt x="226" y="12"/>
                </a:lnTo>
                <a:lnTo>
                  <a:pt x="228" y="12"/>
                </a:lnTo>
                <a:lnTo>
                  <a:pt x="230" y="12"/>
                </a:lnTo>
                <a:lnTo>
                  <a:pt x="232" y="12"/>
                </a:lnTo>
                <a:lnTo>
                  <a:pt x="234" y="13"/>
                </a:lnTo>
                <a:lnTo>
                  <a:pt x="236" y="13"/>
                </a:lnTo>
                <a:lnTo>
                  <a:pt x="238" y="13"/>
                </a:lnTo>
                <a:lnTo>
                  <a:pt x="240" y="13"/>
                </a:lnTo>
                <a:lnTo>
                  <a:pt x="242" y="13"/>
                </a:lnTo>
                <a:lnTo>
                  <a:pt x="244" y="14"/>
                </a:lnTo>
                <a:lnTo>
                  <a:pt x="246" y="14"/>
                </a:lnTo>
                <a:lnTo>
                  <a:pt x="248" y="14"/>
                </a:lnTo>
                <a:lnTo>
                  <a:pt x="250" y="14"/>
                </a:lnTo>
                <a:lnTo>
                  <a:pt x="252" y="14"/>
                </a:lnTo>
                <a:lnTo>
                  <a:pt x="254" y="15"/>
                </a:lnTo>
                <a:lnTo>
                  <a:pt x="256" y="15"/>
                </a:lnTo>
                <a:lnTo>
                  <a:pt x="258" y="15"/>
                </a:lnTo>
                <a:lnTo>
                  <a:pt x="260" y="15"/>
                </a:lnTo>
                <a:lnTo>
                  <a:pt x="262" y="16"/>
                </a:lnTo>
                <a:lnTo>
                  <a:pt x="264" y="16"/>
                </a:lnTo>
                <a:lnTo>
                  <a:pt x="266" y="16"/>
                </a:lnTo>
                <a:lnTo>
                  <a:pt x="268" y="16"/>
                </a:lnTo>
                <a:lnTo>
                  <a:pt x="270" y="17"/>
                </a:lnTo>
                <a:lnTo>
                  <a:pt x="272" y="17"/>
                </a:lnTo>
                <a:lnTo>
                  <a:pt x="274" y="17"/>
                </a:lnTo>
                <a:lnTo>
                  <a:pt x="276" y="17"/>
                </a:lnTo>
                <a:lnTo>
                  <a:pt x="278" y="18"/>
                </a:lnTo>
                <a:lnTo>
                  <a:pt x="280" y="18"/>
                </a:lnTo>
                <a:lnTo>
                  <a:pt x="282" y="18"/>
                </a:lnTo>
                <a:lnTo>
                  <a:pt x="284" y="18"/>
                </a:lnTo>
                <a:lnTo>
                  <a:pt x="286" y="19"/>
                </a:lnTo>
                <a:lnTo>
                  <a:pt x="288" y="19"/>
                </a:lnTo>
                <a:lnTo>
                  <a:pt x="290" y="19"/>
                </a:lnTo>
                <a:lnTo>
                  <a:pt x="292" y="20"/>
                </a:lnTo>
                <a:lnTo>
                  <a:pt x="294" y="20"/>
                </a:lnTo>
                <a:lnTo>
                  <a:pt x="296" y="20"/>
                </a:lnTo>
                <a:lnTo>
                  <a:pt x="298" y="21"/>
                </a:lnTo>
                <a:lnTo>
                  <a:pt x="300" y="21"/>
                </a:lnTo>
                <a:lnTo>
                  <a:pt x="302" y="21"/>
                </a:lnTo>
                <a:lnTo>
                  <a:pt x="304" y="22"/>
                </a:lnTo>
                <a:lnTo>
                  <a:pt x="306" y="22"/>
                </a:lnTo>
                <a:lnTo>
                  <a:pt x="308" y="22"/>
                </a:lnTo>
                <a:lnTo>
                  <a:pt x="310" y="23"/>
                </a:lnTo>
                <a:lnTo>
                  <a:pt x="312" y="23"/>
                </a:lnTo>
                <a:lnTo>
                  <a:pt x="314" y="23"/>
                </a:lnTo>
                <a:lnTo>
                  <a:pt x="316" y="24"/>
                </a:lnTo>
                <a:lnTo>
                  <a:pt x="318" y="24"/>
                </a:lnTo>
                <a:lnTo>
                  <a:pt x="320" y="24"/>
                </a:lnTo>
                <a:lnTo>
                  <a:pt x="322" y="25"/>
                </a:lnTo>
                <a:lnTo>
                  <a:pt x="324" y="25"/>
                </a:lnTo>
                <a:lnTo>
                  <a:pt x="326" y="26"/>
                </a:lnTo>
                <a:lnTo>
                  <a:pt x="328" y="26"/>
                </a:lnTo>
                <a:lnTo>
                  <a:pt x="330" y="27"/>
                </a:lnTo>
                <a:lnTo>
                  <a:pt x="332" y="27"/>
                </a:lnTo>
                <a:lnTo>
                  <a:pt x="334" y="27"/>
                </a:lnTo>
                <a:lnTo>
                  <a:pt x="336" y="28"/>
                </a:lnTo>
                <a:lnTo>
                  <a:pt x="338" y="28"/>
                </a:lnTo>
                <a:lnTo>
                  <a:pt x="340" y="29"/>
                </a:lnTo>
                <a:lnTo>
                  <a:pt x="342" y="29"/>
                </a:lnTo>
                <a:lnTo>
                  <a:pt x="344" y="30"/>
                </a:lnTo>
                <a:lnTo>
                  <a:pt x="346" y="30"/>
                </a:lnTo>
                <a:lnTo>
                  <a:pt x="348" y="31"/>
                </a:lnTo>
                <a:lnTo>
                  <a:pt x="350" y="31"/>
                </a:lnTo>
                <a:lnTo>
                  <a:pt x="352" y="32"/>
                </a:lnTo>
                <a:lnTo>
                  <a:pt x="354" y="32"/>
                </a:lnTo>
                <a:lnTo>
                  <a:pt x="356" y="33"/>
                </a:lnTo>
                <a:lnTo>
                  <a:pt x="358" y="34"/>
                </a:lnTo>
                <a:lnTo>
                  <a:pt x="360" y="34"/>
                </a:lnTo>
                <a:lnTo>
                  <a:pt x="362" y="35"/>
                </a:lnTo>
                <a:lnTo>
                  <a:pt x="364" y="35"/>
                </a:lnTo>
                <a:lnTo>
                  <a:pt x="366" y="36"/>
                </a:lnTo>
                <a:lnTo>
                  <a:pt x="368" y="37"/>
                </a:lnTo>
                <a:lnTo>
                  <a:pt x="370" y="37"/>
                </a:lnTo>
                <a:lnTo>
                  <a:pt x="372" y="38"/>
                </a:lnTo>
                <a:lnTo>
                  <a:pt x="374" y="39"/>
                </a:lnTo>
                <a:lnTo>
                  <a:pt x="376" y="39"/>
                </a:lnTo>
                <a:lnTo>
                  <a:pt x="378" y="40"/>
                </a:lnTo>
                <a:lnTo>
                  <a:pt x="380" y="41"/>
                </a:lnTo>
                <a:lnTo>
                  <a:pt x="382" y="42"/>
                </a:lnTo>
                <a:lnTo>
                  <a:pt x="384" y="43"/>
                </a:lnTo>
                <a:lnTo>
                  <a:pt x="386" y="43"/>
                </a:lnTo>
                <a:lnTo>
                  <a:pt x="388" y="44"/>
                </a:lnTo>
                <a:lnTo>
                  <a:pt x="390" y="45"/>
                </a:lnTo>
                <a:lnTo>
                  <a:pt x="392" y="46"/>
                </a:lnTo>
                <a:lnTo>
                  <a:pt x="394" y="47"/>
                </a:lnTo>
                <a:lnTo>
                  <a:pt x="396" y="48"/>
                </a:lnTo>
                <a:lnTo>
                  <a:pt x="398" y="49"/>
                </a:lnTo>
                <a:lnTo>
                  <a:pt x="400" y="50"/>
                </a:lnTo>
                <a:lnTo>
                  <a:pt x="402" y="51"/>
                </a:lnTo>
                <a:lnTo>
                  <a:pt x="404" y="52"/>
                </a:lnTo>
                <a:lnTo>
                  <a:pt x="406" y="53"/>
                </a:lnTo>
                <a:lnTo>
                  <a:pt x="408" y="54"/>
                </a:lnTo>
                <a:lnTo>
                  <a:pt x="410" y="56"/>
                </a:lnTo>
                <a:lnTo>
                  <a:pt x="412" y="57"/>
                </a:lnTo>
                <a:lnTo>
                  <a:pt x="414" y="58"/>
                </a:lnTo>
                <a:lnTo>
                  <a:pt x="416" y="60"/>
                </a:lnTo>
                <a:lnTo>
                  <a:pt x="418" y="61"/>
                </a:lnTo>
                <a:lnTo>
                  <a:pt x="420" y="62"/>
                </a:lnTo>
                <a:lnTo>
                  <a:pt x="422" y="64"/>
                </a:lnTo>
                <a:lnTo>
                  <a:pt x="424" y="65"/>
                </a:lnTo>
                <a:lnTo>
                  <a:pt x="426" y="67"/>
                </a:lnTo>
                <a:lnTo>
                  <a:pt x="428" y="69"/>
                </a:lnTo>
                <a:lnTo>
                  <a:pt x="430" y="70"/>
                </a:lnTo>
                <a:lnTo>
                  <a:pt x="432" y="72"/>
                </a:lnTo>
                <a:lnTo>
                  <a:pt x="434" y="74"/>
                </a:lnTo>
                <a:lnTo>
                  <a:pt x="436" y="76"/>
                </a:lnTo>
                <a:lnTo>
                  <a:pt x="438" y="78"/>
                </a:lnTo>
                <a:lnTo>
                  <a:pt x="440" y="80"/>
                </a:lnTo>
                <a:lnTo>
                  <a:pt x="442" y="83"/>
                </a:lnTo>
                <a:lnTo>
                  <a:pt x="444" y="85"/>
                </a:lnTo>
                <a:lnTo>
                  <a:pt x="446" y="88"/>
                </a:lnTo>
                <a:lnTo>
                  <a:pt x="448" y="90"/>
                </a:lnTo>
                <a:lnTo>
                  <a:pt x="450" y="93"/>
                </a:lnTo>
                <a:lnTo>
                  <a:pt x="452" y="96"/>
                </a:lnTo>
                <a:lnTo>
                  <a:pt x="454" y="99"/>
                </a:lnTo>
                <a:lnTo>
                  <a:pt x="456" y="102"/>
                </a:lnTo>
                <a:lnTo>
                  <a:pt x="458" y="106"/>
                </a:lnTo>
                <a:lnTo>
                  <a:pt x="460" y="109"/>
                </a:lnTo>
                <a:lnTo>
                  <a:pt x="462" y="113"/>
                </a:lnTo>
                <a:lnTo>
                  <a:pt x="464" y="117"/>
                </a:lnTo>
                <a:lnTo>
                  <a:pt x="466" y="122"/>
                </a:lnTo>
                <a:lnTo>
                  <a:pt x="468" y="127"/>
                </a:lnTo>
                <a:lnTo>
                  <a:pt x="470" y="132"/>
                </a:lnTo>
                <a:lnTo>
                  <a:pt x="472" y="137"/>
                </a:lnTo>
                <a:lnTo>
                  <a:pt x="474" y="143"/>
                </a:lnTo>
                <a:lnTo>
                  <a:pt x="476" y="149"/>
                </a:lnTo>
                <a:lnTo>
                  <a:pt x="478" y="156"/>
                </a:lnTo>
                <a:lnTo>
                  <a:pt x="480" y="163"/>
                </a:lnTo>
                <a:lnTo>
                  <a:pt x="482" y="171"/>
                </a:lnTo>
                <a:lnTo>
                  <a:pt x="484" y="180"/>
                </a:lnTo>
                <a:lnTo>
                  <a:pt x="486" y="190"/>
                </a:lnTo>
                <a:lnTo>
                  <a:pt x="488" y="200"/>
                </a:lnTo>
                <a:lnTo>
                  <a:pt x="490" y="212"/>
                </a:lnTo>
                <a:lnTo>
                  <a:pt x="492" y="225"/>
                </a:lnTo>
                <a:lnTo>
                  <a:pt x="493" y="232"/>
                </a:lnTo>
                <a:lnTo>
                  <a:pt x="494" y="240"/>
                </a:lnTo>
                <a:lnTo>
                  <a:pt x="495" y="248"/>
                </a:lnTo>
                <a:lnTo>
                  <a:pt x="496" y="257"/>
                </a:lnTo>
                <a:lnTo>
                  <a:pt x="497" y="266"/>
                </a:lnTo>
                <a:lnTo>
                  <a:pt x="498" y="276"/>
                </a:lnTo>
                <a:lnTo>
                  <a:pt x="499" y="286"/>
                </a:lnTo>
                <a:lnTo>
                  <a:pt x="500" y="298"/>
                </a:lnTo>
                <a:lnTo>
                  <a:pt x="501" y="310"/>
                </a:lnTo>
                <a:lnTo>
                  <a:pt x="502" y="323"/>
                </a:lnTo>
                <a:lnTo>
                  <a:pt x="503" y="330"/>
                </a:lnTo>
                <a:lnTo>
                  <a:pt x="503" y="337"/>
                </a:lnTo>
                <a:lnTo>
                  <a:pt x="504" y="345"/>
                </a:lnTo>
                <a:lnTo>
                  <a:pt x="504" y="353"/>
                </a:lnTo>
                <a:lnTo>
                  <a:pt x="505" y="361"/>
                </a:lnTo>
                <a:lnTo>
                  <a:pt x="505" y="369"/>
                </a:lnTo>
              </a:path>
            </a:pathLst>
          </a:cu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8" name="Freeform 169"/>
          <p:cNvSpPr>
            <a:spLocks/>
          </p:cNvSpPr>
          <p:nvPr/>
        </p:nvSpPr>
        <p:spPr bwMode="auto">
          <a:xfrm>
            <a:off x="971600" y="3806032"/>
            <a:ext cx="1511299" cy="1989608"/>
          </a:xfrm>
          <a:custGeom>
            <a:avLst/>
            <a:gdLst>
              <a:gd name="T0" fmla="*/ 2147483647 w 505"/>
              <a:gd name="T1" fmla="*/ 0 h 369"/>
              <a:gd name="T2" fmla="*/ 2147483647 w 505"/>
              <a:gd name="T3" fmla="*/ 0 h 369"/>
              <a:gd name="T4" fmla="*/ 2147483647 w 505"/>
              <a:gd name="T5" fmla="*/ 2147483647 h 369"/>
              <a:gd name="T6" fmla="*/ 2147483647 w 505"/>
              <a:gd name="T7" fmla="*/ 2147483647 h 369"/>
              <a:gd name="T8" fmla="*/ 2147483647 w 505"/>
              <a:gd name="T9" fmla="*/ 2147483647 h 369"/>
              <a:gd name="T10" fmla="*/ 2147483647 w 505"/>
              <a:gd name="T11" fmla="*/ 2147483647 h 369"/>
              <a:gd name="T12" fmla="*/ 2147483647 w 505"/>
              <a:gd name="T13" fmla="*/ 2147483647 h 369"/>
              <a:gd name="T14" fmla="*/ 2147483647 w 505"/>
              <a:gd name="T15" fmla="*/ 2147483647 h 369"/>
              <a:gd name="T16" fmla="*/ 2147483647 w 505"/>
              <a:gd name="T17" fmla="*/ 2147483647 h 369"/>
              <a:gd name="T18" fmla="*/ 2147483647 w 505"/>
              <a:gd name="T19" fmla="*/ 2147483647 h 369"/>
              <a:gd name="T20" fmla="*/ 2147483647 w 505"/>
              <a:gd name="T21" fmla="*/ 2147483647 h 369"/>
              <a:gd name="T22" fmla="*/ 2147483647 w 505"/>
              <a:gd name="T23" fmla="*/ 2147483647 h 369"/>
              <a:gd name="T24" fmla="*/ 2147483647 w 505"/>
              <a:gd name="T25" fmla="*/ 2147483647 h 369"/>
              <a:gd name="T26" fmla="*/ 2147483647 w 505"/>
              <a:gd name="T27" fmla="*/ 2147483647 h 369"/>
              <a:gd name="T28" fmla="*/ 2147483647 w 505"/>
              <a:gd name="T29" fmla="*/ 2147483647 h 369"/>
              <a:gd name="T30" fmla="*/ 2147483647 w 505"/>
              <a:gd name="T31" fmla="*/ 2147483647 h 369"/>
              <a:gd name="T32" fmla="*/ 2147483647 w 505"/>
              <a:gd name="T33" fmla="*/ 2147483647 h 369"/>
              <a:gd name="T34" fmla="*/ 2147483647 w 505"/>
              <a:gd name="T35" fmla="*/ 2147483647 h 369"/>
              <a:gd name="T36" fmla="*/ 2147483647 w 505"/>
              <a:gd name="T37" fmla="*/ 2147483647 h 369"/>
              <a:gd name="T38" fmla="*/ 2147483647 w 505"/>
              <a:gd name="T39" fmla="*/ 2147483647 h 369"/>
              <a:gd name="T40" fmla="*/ 2147483647 w 505"/>
              <a:gd name="T41" fmla="*/ 2147483647 h 369"/>
              <a:gd name="T42" fmla="*/ 2147483647 w 505"/>
              <a:gd name="T43" fmla="*/ 2147483647 h 369"/>
              <a:gd name="T44" fmla="*/ 2147483647 w 505"/>
              <a:gd name="T45" fmla="*/ 2147483647 h 369"/>
              <a:gd name="T46" fmla="*/ 2147483647 w 505"/>
              <a:gd name="T47" fmla="*/ 2147483647 h 369"/>
              <a:gd name="T48" fmla="*/ 2147483647 w 505"/>
              <a:gd name="T49" fmla="*/ 2147483647 h 369"/>
              <a:gd name="T50" fmla="*/ 2147483647 w 505"/>
              <a:gd name="T51" fmla="*/ 2147483647 h 369"/>
              <a:gd name="T52" fmla="*/ 2147483647 w 505"/>
              <a:gd name="T53" fmla="*/ 2147483647 h 369"/>
              <a:gd name="T54" fmla="*/ 2147483647 w 505"/>
              <a:gd name="T55" fmla="*/ 2147483647 h 369"/>
              <a:gd name="T56" fmla="*/ 2147483647 w 505"/>
              <a:gd name="T57" fmla="*/ 2147483647 h 369"/>
              <a:gd name="T58" fmla="*/ 2147483647 w 505"/>
              <a:gd name="T59" fmla="*/ 2147483647 h 369"/>
              <a:gd name="T60" fmla="*/ 2147483647 w 505"/>
              <a:gd name="T61" fmla="*/ 2147483647 h 369"/>
              <a:gd name="T62" fmla="*/ 2147483647 w 505"/>
              <a:gd name="T63" fmla="*/ 2147483647 h 369"/>
              <a:gd name="T64" fmla="*/ 2147483647 w 505"/>
              <a:gd name="T65" fmla="*/ 2147483647 h 369"/>
              <a:gd name="T66" fmla="*/ 2147483647 w 505"/>
              <a:gd name="T67" fmla="*/ 2147483647 h 369"/>
              <a:gd name="T68" fmla="*/ 2147483647 w 505"/>
              <a:gd name="T69" fmla="*/ 2147483647 h 369"/>
              <a:gd name="T70" fmla="*/ 2147483647 w 505"/>
              <a:gd name="T71" fmla="*/ 2147483647 h 369"/>
              <a:gd name="T72" fmla="*/ 2147483647 w 505"/>
              <a:gd name="T73" fmla="*/ 2147483647 h 369"/>
              <a:gd name="T74" fmla="*/ 2147483647 w 505"/>
              <a:gd name="T75" fmla="*/ 2147483647 h 369"/>
              <a:gd name="T76" fmla="*/ 2147483647 w 505"/>
              <a:gd name="T77" fmla="*/ 2147483647 h 369"/>
              <a:gd name="T78" fmla="*/ 2147483647 w 505"/>
              <a:gd name="T79" fmla="*/ 2147483647 h 369"/>
              <a:gd name="T80" fmla="*/ 2147483647 w 505"/>
              <a:gd name="T81" fmla="*/ 2147483647 h 369"/>
              <a:gd name="T82" fmla="*/ 2147483647 w 505"/>
              <a:gd name="T83" fmla="*/ 2147483647 h 369"/>
              <a:gd name="T84" fmla="*/ 2147483647 w 505"/>
              <a:gd name="T85" fmla="*/ 2147483647 h 369"/>
              <a:gd name="T86" fmla="*/ 2147483647 w 505"/>
              <a:gd name="T87" fmla="*/ 2147483647 h 369"/>
              <a:gd name="T88" fmla="*/ 2147483647 w 505"/>
              <a:gd name="T89" fmla="*/ 2147483647 h 369"/>
              <a:gd name="T90" fmla="*/ 2147483647 w 505"/>
              <a:gd name="T91" fmla="*/ 2147483647 h 369"/>
              <a:gd name="T92" fmla="*/ 2147483647 w 505"/>
              <a:gd name="T93" fmla="*/ 2147483647 h 369"/>
              <a:gd name="T94" fmla="*/ 2147483647 w 505"/>
              <a:gd name="T95" fmla="*/ 2147483647 h 369"/>
              <a:gd name="T96" fmla="*/ 2147483647 w 505"/>
              <a:gd name="T97" fmla="*/ 2147483647 h 369"/>
              <a:gd name="T98" fmla="*/ 2147483647 w 505"/>
              <a:gd name="T99" fmla="*/ 2147483647 h 369"/>
              <a:gd name="T100" fmla="*/ 2147483647 w 505"/>
              <a:gd name="T101" fmla="*/ 2147483647 h 369"/>
              <a:gd name="T102" fmla="*/ 2147483647 w 505"/>
              <a:gd name="T103" fmla="*/ 2147483647 h 36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05"/>
              <a:gd name="T157" fmla="*/ 0 h 369"/>
              <a:gd name="T158" fmla="*/ 505 w 505"/>
              <a:gd name="T159" fmla="*/ 369 h 36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05" h="369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0"/>
                </a:lnTo>
                <a:lnTo>
                  <a:pt x="12" y="0"/>
                </a:lnTo>
                <a:lnTo>
                  <a:pt x="14" y="0"/>
                </a:lnTo>
                <a:lnTo>
                  <a:pt x="16" y="0"/>
                </a:lnTo>
                <a:lnTo>
                  <a:pt x="18" y="0"/>
                </a:lnTo>
                <a:lnTo>
                  <a:pt x="20" y="1"/>
                </a:lnTo>
                <a:lnTo>
                  <a:pt x="22" y="1"/>
                </a:lnTo>
                <a:lnTo>
                  <a:pt x="24" y="1"/>
                </a:lnTo>
                <a:lnTo>
                  <a:pt x="26" y="1"/>
                </a:lnTo>
                <a:lnTo>
                  <a:pt x="28" y="1"/>
                </a:lnTo>
                <a:lnTo>
                  <a:pt x="30" y="1"/>
                </a:lnTo>
                <a:lnTo>
                  <a:pt x="32" y="1"/>
                </a:lnTo>
                <a:lnTo>
                  <a:pt x="34" y="1"/>
                </a:lnTo>
                <a:lnTo>
                  <a:pt x="36" y="1"/>
                </a:lnTo>
                <a:lnTo>
                  <a:pt x="38" y="1"/>
                </a:lnTo>
                <a:lnTo>
                  <a:pt x="40" y="1"/>
                </a:lnTo>
                <a:lnTo>
                  <a:pt x="42" y="1"/>
                </a:lnTo>
                <a:lnTo>
                  <a:pt x="44" y="1"/>
                </a:lnTo>
                <a:lnTo>
                  <a:pt x="46" y="1"/>
                </a:lnTo>
                <a:lnTo>
                  <a:pt x="48" y="1"/>
                </a:lnTo>
                <a:lnTo>
                  <a:pt x="50" y="2"/>
                </a:lnTo>
                <a:lnTo>
                  <a:pt x="52" y="2"/>
                </a:lnTo>
                <a:lnTo>
                  <a:pt x="54" y="2"/>
                </a:lnTo>
                <a:lnTo>
                  <a:pt x="56" y="2"/>
                </a:lnTo>
                <a:lnTo>
                  <a:pt x="58" y="2"/>
                </a:lnTo>
                <a:lnTo>
                  <a:pt x="60" y="2"/>
                </a:lnTo>
                <a:lnTo>
                  <a:pt x="62" y="2"/>
                </a:lnTo>
                <a:lnTo>
                  <a:pt x="64" y="2"/>
                </a:lnTo>
                <a:lnTo>
                  <a:pt x="66" y="2"/>
                </a:lnTo>
                <a:lnTo>
                  <a:pt x="68" y="2"/>
                </a:lnTo>
                <a:lnTo>
                  <a:pt x="70" y="2"/>
                </a:lnTo>
                <a:lnTo>
                  <a:pt x="72" y="2"/>
                </a:lnTo>
                <a:lnTo>
                  <a:pt x="74" y="2"/>
                </a:lnTo>
                <a:lnTo>
                  <a:pt x="76" y="3"/>
                </a:lnTo>
                <a:lnTo>
                  <a:pt x="78" y="3"/>
                </a:lnTo>
                <a:lnTo>
                  <a:pt x="80" y="3"/>
                </a:lnTo>
                <a:lnTo>
                  <a:pt x="82" y="3"/>
                </a:lnTo>
                <a:lnTo>
                  <a:pt x="84" y="3"/>
                </a:lnTo>
                <a:lnTo>
                  <a:pt x="86" y="3"/>
                </a:lnTo>
                <a:lnTo>
                  <a:pt x="88" y="3"/>
                </a:lnTo>
                <a:lnTo>
                  <a:pt x="90" y="3"/>
                </a:lnTo>
                <a:lnTo>
                  <a:pt x="92" y="3"/>
                </a:lnTo>
                <a:lnTo>
                  <a:pt x="94" y="3"/>
                </a:lnTo>
                <a:lnTo>
                  <a:pt x="96" y="3"/>
                </a:lnTo>
                <a:lnTo>
                  <a:pt x="98" y="4"/>
                </a:lnTo>
                <a:lnTo>
                  <a:pt x="100" y="4"/>
                </a:lnTo>
                <a:lnTo>
                  <a:pt x="102" y="4"/>
                </a:lnTo>
                <a:lnTo>
                  <a:pt x="104" y="4"/>
                </a:lnTo>
                <a:lnTo>
                  <a:pt x="106" y="4"/>
                </a:lnTo>
                <a:lnTo>
                  <a:pt x="108" y="4"/>
                </a:lnTo>
                <a:lnTo>
                  <a:pt x="110" y="4"/>
                </a:lnTo>
                <a:lnTo>
                  <a:pt x="112" y="4"/>
                </a:lnTo>
                <a:lnTo>
                  <a:pt x="114" y="4"/>
                </a:lnTo>
                <a:lnTo>
                  <a:pt x="116" y="4"/>
                </a:lnTo>
                <a:lnTo>
                  <a:pt x="118" y="4"/>
                </a:lnTo>
                <a:lnTo>
                  <a:pt x="120" y="5"/>
                </a:lnTo>
                <a:lnTo>
                  <a:pt x="122" y="5"/>
                </a:lnTo>
                <a:lnTo>
                  <a:pt x="124" y="5"/>
                </a:lnTo>
                <a:lnTo>
                  <a:pt x="126" y="5"/>
                </a:lnTo>
                <a:lnTo>
                  <a:pt x="128" y="5"/>
                </a:lnTo>
                <a:lnTo>
                  <a:pt x="130" y="5"/>
                </a:lnTo>
                <a:lnTo>
                  <a:pt x="132" y="5"/>
                </a:lnTo>
                <a:lnTo>
                  <a:pt x="134" y="5"/>
                </a:lnTo>
                <a:lnTo>
                  <a:pt x="136" y="5"/>
                </a:lnTo>
                <a:lnTo>
                  <a:pt x="138" y="6"/>
                </a:lnTo>
                <a:lnTo>
                  <a:pt x="140" y="6"/>
                </a:lnTo>
                <a:lnTo>
                  <a:pt x="142" y="6"/>
                </a:lnTo>
                <a:lnTo>
                  <a:pt x="144" y="6"/>
                </a:lnTo>
                <a:lnTo>
                  <a:pt x="146" y="6"/>
                </a:lnTo>
                <a:lnTo>
                  <a:pt x="148" y="6"/>
                </a:lnTo>
                <a:lnTo>
                  <a:pt x="150" y="6"/>
                </a:lnTo>
                <a:lnTo>
                  <a:pt x="152" y="6"/>
                </a:lnTo>
                <a:lnTo>
                  <a:pt x="154" y="6"/>
                </a:lnTo>
                <a:lnTo>
                  <a:pt x="156" y="7"/>
                </a:lnTo>
                <a:lnTo>
                  <a:pt x="158" y="7"/>
                </a:lnTo>
                <a:lnTo>
                  <a:pt x="160" y="7"/>
                </a:lnTo>
                <a:lnTo>
                  <a:pt x="162" y="7"/>
                </a:lnTo>
                <a:lnTo>
                  <a:pt x="164" y="7"/>
                </a:lnTo>
                <a:lnTo>
                  <a:pt x="166" y="7"/>
                </a:lnTo>
                <a:lnTo>
                  <a:pt x="168" y="7"/>
                </a:lnTo>
                <a:lnTo>
                  <a:pt x="170" y="7"/>
                </a:lnTo>
                <a:lnTo>
                  <a:pt x="172" y="8"/>
                </a:lnTo>
                <a:lnTo>
                  <a:pt x="174" y="8"/>
                </a:lnTo>
                <a:lnTo>
                  <a:pt x="176" y="8"/>
                </a:lnTo>
                <a:lnTo>
                  <a:pt x="178" y="8"/>
                </a:lnTo>
                <a:lnTo>
                  <a:pt x="180" y="8"/>
                </a:lnTo>
                <a:lnTo>
                  <a:pt x="182" y="8"/>
                </a:lnTo>
                <a:lnTo>
                  <a:pt x="184" y="8"/>
                </a:lnTo>
                <a:lnTo>
                  <a:pt x="186" y="9"/>
                </a:lnTo>
                <a:lnTo>
                  <a:pt x="188" y="9"/>
                </a:lnTo>
                <a:lnTo>
                  <a:pt x="190" y="9"/>
                </a:lnTo>
                <a:lnTo>
                  <a:pt x="192" y="9"/>
                </a:lnTo>
                <a:lnTo>
                  <a:pt x="194" y="9"/>
                </a:lnTo>
                <a:lnTo>
                  <a:pt x="196" y="9"/>
                </a:lnTo>
                <a:lnTo>
                  <a:pt x="198" y="9"/>
                </a:lnTo>
                <a:lnTo>
                  <a:pt x="200" y="10"/>
                </a:lnTo>
                <a:lnTo>
                  <a:pt x="202" y="10"/>
                </a:lnTo>
                <a:lnTo>
                  <a:pt x="204" y="10"/>
                </a:lnTo>
                <a:lnTo>
                  <a:pt x="206" y="10"/>
                </a:lnTo>
                <a:lnTo>
                  <a:pt x="208" y="10"/>
                </a:lnTo>
                <a:lnTo>
                  <a:pt x="210" y="10"/>
                </a:lnTo>
                <a:lnTo>
                  <a:pt x="212" y="11"/>
                </a:lnTo>
                <a:lnTo>
                  <a:pt x="214" y="11"/>
                </a:lnTo>
                <a:lnTo>
                  <a:pt x="216" y="11"/>
                </a:lnTo>
                <a:lnTo>
                  <a:pt x="218" y="11"/>
                </a:lnTo>
                <a:lnTo>
                  <a:pt x="220" y="11"/>
                </a:lnTo>
                <a:lnTo>
                  <a:pt x="222" y="11"/>
                </a:lnTo>
                <a:lnTo>
                  <a:pt x="224" y="12"/>
                </a:lnTo>
                <a:lnTo>
                  <a:pt x="226" y="12"/>
                </a:lnTo>
                <a:lnTo>
                  <a:pt x="228" y="12"/>
                </a:lnTo>
                <a:lnTo>
                  <a:pt x="230" y="12"/>
                </a:lnTo>
                <a:lnTo>
                  <a:pt x="232" y="12"/>
                </a:lnTo>
                <a:lnTo>
                  <a:pt x="234" y="13"/>
                </a:lnTo>
                <a:lnTo>
                  <a:pt x="236" y="13"/>
                </a:lnTo>
                <a:lnTo>
                  <a:pt x="238" y="13"/>
                </a:lnTo>
                <a:lnTo>
                  <a:pt x="240" y="13"/>
                </a:lnTo>
                <a:lnTo>
                  <a:pt x="242" y="13"/>
                </a:lnTo>
                <a:lnTo>
                  <a:pt x="244" y="14"/>
                </a:lnTo>
                <a:lnTo>
                  <a:pt x="246" y="14"/>
                </a:lnTo>
                <a:lnTo>
                  <a:pt x="248" y="14"/>
                </a:lnTo>
                <a:lnTo>
                  <a:pt x="250" y="14"/>
                </a:lnTo>
                <a:lnTo>
                  <a:pt x="252" y="14"/>
                </a:lnTo>
                <a:lnTo>
                  <a:pt x="254" y="15"/>
                </a:lnTo>
                <a:lnTo>
                  <a:pt x="256" y="15"/>
                </a:lnTo>
                <a:lnTo>
                  <a:pt x="258" y="15"/>
                </a:lnTo>
                <a:lnTo>
                  <a:pt x="260" y="15"/>
                </a:lnTo>
                <a:lnTo>
                  <a:pt x="262" y="16"/>
                </a:lnTo>
                <a:lnTo>
                  <a:pt x="264" y="16"/>
                </a:lnTo>
                <a:lnTo>
                  <a:pt x="266" y="16"/>
                </a:lnTo>
                <a:lnTo>
                  <a:pt x="268" y="16"/>
                </a:lnTo>
                <a:lnTo>
                  <a:pt x="270" y="17"/>
                </a:lnTo>
                <a:lnTo>
                  <a:pt x="272" y="17"/>
                </a:lnTo>
                <a:lnTo>
                  <a:pt x="274" y="17"/>
                </a:lnTo>
                <a:lnTo>
                  <a:pt x="276" y="17"/>
                </a:lnTo>
                <a:lnTo>
                  <a:pt x="278" y="18"/>
                </a:lnTo>
                <a:lnTo>
                  <a:pt x="280" y="18"/>
                </a:lnTo>
                <a:lnTo>
                  <a:pt x="282" y="18"/>
                </a:lnTo>
                <a:lnTo>
                  <a:pt x="284" y="18"/>
                </a:lnTo>
                <a:lnTo>
                  <a:pt x="286" y="19"/>
                </a:lnTo>
                <a:lnTo>
                  <a:pt x="288" y="19"/>
                </a:lnTo>
                <a:lnTo>
                  <a:pt x="290" y="19"/>
                </a:lnTo>
                <a:lnTo>
                  <a:pt x="292" y="20"/>
                </a:lnTo>
                <a:lnTo>
                  <a:pt x="294" y="20"/>
                </a:lnTo>
                <a:lnTo>
                  <a:pt x="296" y="20"/>
                </a:lnTo>
                <a:lnTo>
                  <a:pt x="298" y="21"/>
                </a:lnTo>
                <a:lnTo>
                  <a:pt x="300" y="21"/>
                </a:lnTo>
                <a:lnTo>
                  <a:pt x="302" y="21"/>
                </a:lnTo>
                <a:lnTo>
                  <a:pt x="304" y="22"/>
                </a:lnTo>
                <a:lnTo>
                  <a:pt x="306" y="22"/>
                </a:lnTo>
                <a:lnTo>
                  <a:pt x="308" y="22"/>
                </a:lnTo>
                <a:lnTo>
                  <a:pt x="310" y="23"/>
                </a:lnTo>
                <a:lnTo>
                  <a:pt x="312" y="23"/>
                </a:lnTo>
                <a:lnTo>
                  <a:pt x="314" y="23"/>
                </a:lnTo>
                <a:lnTo>
                  <a:pt x="316" y="24"/>
                </a:lnTo>
                <a:lnTo>
                  <a:pt x="318" y="24"/>
                </a:lnTo>
                <a:lnTo>
                  <a:pt x="320" y="24"/>
                </a:lnTo>
                <a:lnTo>
                  <a:pt x="322" y="25"/>
                </a:lnTo>
                <a:lnTo>
                  <a:pt x="324" y="25"/>
                </a:lnTo>
                <a:lnTo>
                  <a:pt x="326" y="26"/>
                </a:lnTo>
                <a:lnTo>
                  <a:pt x="328" y="26"/>
                </a:lnTo>
                <a:lnTo>
                  <a:pt x="330" y="27"/>
                </a:lnTo>
                <a:lnTo>
                  <a:pt x="332" y="27"/>
                </a:lnTo>
                <a:lnTo>
                  <a:pt x="334" y="27"/>
                </a:lnTo>
                <a:lnTo>
                  <a:pt x="336" y="28"/>
                </a:lnTo>
                <a:lnTo>
                  <a:pt x="338" y="28"/>
                </a:lnTo>
                <a:lnTo>
                  <a:pt x="340" y="29"/>
                </a:lnTo>
                <a:lnTo>
                  <a:pt x="342" y="29"/>
                </a:lnTo>
                <a:lnTo>
                  <a:pt x="344" y="30"/>
                </a:lnTo>
                <a:lnTo>
                  <a:pt x="346" y="30"/>
                </a:lnTo>
                <a:lnTo>
                  <a:pt x="348" y="31"/>
                </a:lnTo>
                <a:lnTo>
                  <a:pt x="350" y="31"/>
                </a:lnTo>
                <a:lnTo>
                  <a:pt x="352" y="32"/>
                </a:lnTo>
                <a:lnTo>
                  <a:pt x="354" y="32"/>
                </a:lnTo>
                <a:lnTo>
                  <a:pt x="356" y="33"/>
                </a:lnTo>
                <a:lnTo>
                  <a:pt x="358" y="34"/>
                </a:lnTo>
                <a:lnTo>
                  <a:pt x="360" y="34"/>
                </a:lnTo>
                <a:lnTo>
                  <a:pt x="362" y="35"/>
                </a:lnTo>
                <a:lnTo>
                  <a:pt x="364" y="35"/>
                </a:lnTo>
                <a:lnTo>
                  <a:pt x="366" y="36"/>
                </a:lnTo>
                <a:lnTo>
                  <a:pt x="368" y="37"/>
                </a:lnTo>
                <a:lnTo>
                  <a:pt x="370" y="37"/>
                </a:lnTo>
                <a:lnTo>
                  <a:pt x="372" y="38"/>
                </a:lnTo>
                <a:lnTo>
                  <a:pt x="374" y="39"/>
                </a:lnTo>
                <a:lnTo>
                  <a:pt x="376" y="39"/>
                </a:lnTo>
                <a:lnTo>
                  <a:pt x="378" y="40"/>
                </a:lnTo>
                <a:lnTo>
                  <a:pt x="380" y="41"/>
                </a:lnTo>
                <a:lnTo>
                  <a:pt x="382" y="42"/>
                </a:lnTo>
                <a:lnTo>
                  <a:pt x="384" y="43"/>
                </a:lnTo>
                <a:lnTo>
                  <a:pt x="386" y="43"/>
                </a:lnTo>
                <a:lnTo>
                  <a:pt x="388" y="44"/>
                </a:lnTo>
                <a:lnTo>
                  <a:pt x="390" y="45"/>
                </a:lnTo>
                <a:lnTo>
                  <a:pt x="392" y="46"/>
                </a:lnTo>
                <a:lnTo>
                  <a:pt x="394" y="47"/>
                </a:lnTo>
                <a:lnTo>
                  <a:pt x="396" y="48"/>
                </a:lnTo>
                <a:lnTo>
                  <a:pt x="398" y="49"/>
                </a:lnTo>
                <a:lnTo>
                  <a:pt x="400" y="50"/>
                </a:lnTo>
                <a:lnTo>
                  <a:pt x="402" y="51"/>
                </a:lnTo>
                <a:lnTo>
                  <a:pt x="404" y="52"/>
                </a:lnTo>
                <a:lnTo>
                  <a:pt x="406" y="53"/>
                </a:lnTo>
                <a:lnTo>
                  <a:pt x="408" y="54"/>
                </a:lnTo>
                <a:lnTo>
                  <a:pt x="410" y="56"/>
                </a:lnTo>
                <a:lnTo>
                  <a:pt x="412" y="57"/>
                </a:lnTo>
                <a:lnTo>
                  <a:pt x="414" y="58"/>
                </a:lnTo>
                <a:lnTo>
                  <a:pt x="416" y="60"/>
                </a:lnTo>
                <a:lnTo>
                  <a:pt x="418" y="61"/>
                </a:lnTo>
                <a:lnTo>
                  <a:pt x="420" y="62"/>
                </a:lnTo>
                <a:lnTo>
                  <a:pt x="422" y="64"/>
                </a:lnTo>
                <a:lnTo>
                  <a:pt x="424" y="65"/>
                </a:lnTo>
                <a:lnTo>
                  <a:pt x="426" y="67"/>
                </a:lnTo>
                <a:lnTo>
                  <a:pt x="428" y="69"/>
                </a:lnTo>
                <a:lnTo>
                  <a:pt x="430" y="70"/>
                </a:lnTo>
                <a:lnTo>
                  <a:pt x="432" y="72"/>
                </a:lnTo>
                <a:lnTo>
                  <a:pt x="434" y="74"/>
                </a:lnTo>
                <a:lnTo>
                  <a:pt x="436" y="76"/>
                </a:lnTo>
                <a:lnTo>
                  <a:pt x="438" y="78"/>
                </a:lnTo>
                <a:lnTo>
                  <a:pt x="440" y="80"/>
                </a:lnTo>
                <a:lnTo>
                  <a:pt x="442" y="83"/>
                </a:lnTo>
                <a:lnTo>
                  <a:pt x="444" y="85"/>
                </a:lnTo>
                <a:lnTo>
                  <a:pt x="446" y="88"/>
                </a:lnTo>
                <a:lnTo>
                  <a:pt x="448" y="90"/>
                </a:lnTo>
                <a:lnTo>
                  <a:pt x="450" y="93"/>
                </a:lnTo>
                <a:lnTo>
                  <a:pt x="452" y="96"/>
                </a:lnTo>
                <a:lnTo>
                  <a:pt x="454" y="99"/>
                </a:lnTo>
                <a:lnTo>
                  <a:pt x="456" y="102"/>
                </a:lnTo>
                <a:lnTo>
                  <a:pt x="458" y="106"/>
                </a:lnTo>
                <a:lnTo>
                  <a:pt x="460" y="109"/>
                </a:lnTo>
                <a:lnTo>
                  <a:pt x="462" y="113"/>
                </a:lnTo>
                <a:lnTo>
                  <a:pt x="464" y="117"/>
                </a:lnTo>
                <a:lnTo>
                  <a:pt x="466" y="122"/>
                </a:lnTo>
                <a:lnTo>
                  <a:pt x="468" y="127"/>
                </a:lnTo>
                <a:lnTo>
                  <a:pt x="470" y="132"/>
                </a:lnTo>
                <a:lnTo>
                  <a:pt x="472" y="137"/>
                </a:lnTo>
                <a:lnTo>
                  <a:pt x="474" y="143"/>
                </a:lnTo>
                <a:lnTo>
                  <a:pt x="476" y="149"/>
                </a:lnTo>
                <a:lnTo>
                  <a:pt x="478" y="156"/>
                </a:lnTo>
                <a:lnTo>
                  <a:pt x="480" y="163"/>
                </a:lnTo>
                <a:lnTo>
                  <a:pt x="482" y="171"/>
                </a:lnTo>
                <a:lnTo>
                  <a:pt x="484" y="180"/>
                </a:lnTo>
                <a:lnTo>
                  <a:pt x="486" y="190"/>
                </a:lnTo>
                <a:lnTo>
                  <a:pt x="488" y="200"/>
                </a:lnTo>
                <a:lnTo>
                  <a:pt x="490" y="212"/>
                </a:lnTo>
                <a:lnTo>
                  <a:pt x="492" y="225"/>
                </a:lnTo>
                <a:lnTo>
                  <a:pt x="493" y="232"/>
                </a:lnTo>
                <a:lnTo>
                  <a:pt x="494" y="240"/>
                </a:lnTo>
                <a:lnTo>
                  <a:pt x="495" y="248"/>
                </a:lnTo>
                <a:lnTo>
                  <a:pt x="496" y="257"/>
                </a:lnTo>
                <a:lnTo>
                  <a:pt x="497" y="266"/>
                </a:lnTo>
                <a:lnTo>
                  <a:pt x="498" y="276"/>
                </a:lnTo>
                <a:lnTo>
                  <a:pt x="499" y="286"/>
                </a:lnTo>
                <a:lnTo>
                  <a:pt x="500" y="298"/>
                </a:lnTo>
                <a:lnTo>
                  <a:pt x="501" y="310"/>
                </a:lnTo>
                <a:lnTo>
                  <a:pt x="502" y="323"/>
                </a:lnTo>
                <a:lnTo>
                  <a:pt x="503" y="330"/>
                </a:lnTo>
                <a:lnTo>
                  <a:pt x="503" y="337"/>
                </a:lnTo>
                <a:lnTo>
                  <a:pt x="504" y="345"/>
                </a:lnTo>
                <a:lnTo>
                  <a:pt x="504" y="353"/>
                </a:lnTo>
                <a:lnTo>
                  <a:pt x="505" y="361"/>
                </a:lnTo>
                <a:lnTo>
                  <a:pt x="505" y="369"/>
                </a:lnTo>
              </a:path>
            </a:pathLst>
          </a:cu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4104324" y="3717032"/>
            <a:ext cx="1186131" cy="17758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0800000" flipV="1">
            <a:off x="505343" y="3804756"/>
            <a:ext cx="486309" cy="1925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4685081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1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132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7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27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327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27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4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4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32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327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327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327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9" dur="500"/>
                                        <p:tgtEl>
                                          <p:spTgt spid="32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4" dur="500"/>
                                        <p:tgtEl>
                                          <p:spTgt spid="32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 nodeType="clickPar">
                      <p:stCondLst>
                        <p:cond delay="indefinite"/>
                      </p:stCondLst>
                      <p:childTnLst>
                        <p:par>
                          <p:cTn id="3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6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 nodeType="clickPar">
                      <p:stCondLst>
                        <p:cond delay="indefinite"/>
                      </p:stCondLst>
                      <p:childTnLst>
                        <p:par>
                          <p:cTn id="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5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7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1" fill="hold">
                            <p:stCondLst>
                              <p:cond delay="2000"/>
                            </p:stCondLst>
                            <p:childTnLst>
                              <p:par>
                                <p:cTn id="5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2000"/>
                            </p:stCondLst>
                            <p:childTnLst>
                              <p:par>
                                <p:cTn id="6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4" fill="hold">
                      <p:stCondLst>
                        <p:cond delay="indefinite"/>
                      </p:stCondLst>
                      <p:childTnLst>
                        <p:par>
                          <p:cTn id="605" fill="hold">
                            <p:stCondLst>
                              <p:cond delay="0"/>
                            </p:stCondLst>
                            <p:childTnLst>
                              <p:par>
                                <p:cTn id="6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6" dur="2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1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6" grpId="1" animBg="1"/>
      <p:bldP spid="5137" grpId="0"/>
      <p:bldP spid="5137" grpId="1"/>
      <p:bldP spid="327702" grpId="0"/>
      <p:bldP spid="327702" grpId="1"/>
      <p:bldP spid="327703" grpId="0" animBg="1"/>
      <p:bldP spid="327725" grpId="0"/>
      <p:bldP spid="327725" grpId="1"/>
      <p:bldP spid="5144" grpId="0"/>
      <p:bldP spid="5144" grpId="1"/>
      <p:bldP spid="327738" grpId="0"/>
      <p:bldP spid="327752" grpId="0" animBg="1"/>
      <p:bldP spid="31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8" grpId="0" animBg="1"/>
      <p:bldP spid="39" grpId="0" animBg="1"/>
      <p:bldP spid="44" grpId="0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1" grpId="0" animBg="1"/>
      <p:bldP spid="52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  <p:bldP spid="59" grpId="0" animBg="1"/>
      <p:bldP spid="60" grpId="0" animBg="1"/>
      <p:bldP spid="61" grpId="0" animBg="1"/>
      <p:bldP spid="62" grpId="0" animBg="1"/>
      <p:bldP spid="63" grpId="0" animBg="1"/>
      <p:bldP spid="67" grpId="0" animBg="1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7538" cy="919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CA" dirty="0" smtClean="0"/>
              <a:t>Practice: Given the following graph, draw the reciprocal function</a:t>
            </a:r>
            <a:endParaRPr lang="en-CA" dirty="0"/>
          </a:p>
        </p:txBody>
      </p:sp>
      <p:grpSp>
        <p:nvGrpSpPr>
          <p:cNvPr id="13315" name="Group 104"/>
          <p:cNvGrpSpPr>
            <a:grpSpLocks noChangeAspect="1"/>
          </p:cNvGrpSpPr>
          <p:nvPr/>
        </p:nvGrpSpPr>
        <p:grpSpPr bwMode="auto">
          <a:xfrm>
            <a:off x="260350" y="1276350"/>
            <a:ext cx="4754563" cy="5316538"/>
            <a:chOff x="164" y="804"/>
            <a:chExt cx="2995" cy="3349"/>
          </a:xfrm>
        </p:grpSpPr>
        <p:sp>
          <p:nvSpPr>
            <p:cNvPr id="13345" name="AutoShape 103"/>
            <p:cNvSpPr>
              <a:spLocks noChangeAspect="1" noChangeArrowheads="1" noTextEdit="1"/>
            </p:cNvSpPr>
            <p:nvPr/>
          </p:nvSpPr>
          <p:spPr bwMode="auto">
            <a:xfrm>
              <a:off x="164" y="808"/>
              <a:ext cx="2995" cy="3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6" name="Rectangle 105"/>
            <p:cNvSpPr>
              <a:spLocks noChangeArrowheads="1"/>
            </p:cNvSpPr>
            <p:nvPr/>
          </p:nvSpPr>
          <p:spPr bwMode="auto">
            <a:xfrm>
              <a:off x="168" y="812"/>
              <a:ext cx="2987" cy="3337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347" name="Line 106"/>
            <p:cNvSpPr>
              <a:spLocks noChangeShapeType="1"/>
            </p:cNvSpPr>
            <p:nvPr/>
          </p:nvSpPr>
          <p:spPr bwMode="auto">
            <a:xfrm flipV="1">
              <a:off x="417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8" name="Line 107"/>
            <p:cNvSpPr>
              <a:spLocks noChangeShapeType="1"/>
            </p:cNvSpPr>
            <p:nvPr/>
          </p:nvSpPr>
          <p:spPr bwMode="auto">
            <a:xfrm flipV="1">
              <a:off x="421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9" name="Line 108"/>
            <p:cNvSpPr>
              <a:spLocks noChangeShapeType="1"/>
            </p:cNvSpPr>
            <p:nvPr/>
          </p:nvSpPr>
          <p:spPr bwMode="auto">
            <a:xfrm flipV="1">
              <a:off x="666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0" name="Line 109"/>
            <p:cNvSpPr>
              <a:spLocks noChangeShapeType="1"/>
            </p:cNvSpPr>
            <p:nvPr/>
          </p:nvSpPr>
          <p:spPr bwMode="auto">
            <a:xfrm flipV="1">
              <a:off x="669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1" name="Line 110"/>
            <p:cNvSpPr>
              <a:spLocks noChangeShapeType="1"/>
            </p:cNvSpPr>
            <p:nvPr/>
          </p:nvSpPr>
          <p:spPr bwMode="auto">
            <a:xfrm flipV="1">
              <a:off x="915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2" name="Line 111"/>
            <p:cNvSpPr>
              <a:spLocks noChangeShapeType="1"/>
            </p:cNvSpPr>
            <p:nvPr/>
          </p:nvSpPr>
          <p:spPr bwMode="auto">
            <a:xfrm flipV="1">
              <a:off x="918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3" name="Line 112"/>
            <p:cNvSpPr>
              <a:spLocks noChangeShapeType="1"/>
            </p:cNvSpPr>
            <p:nvPr/>
          </p:nvSpPr>
          <p:spPr bwMode="auto">
            <a:xfrm flipV="1">
              <a:off x="1160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4" name="Line 113"/>
            <p:cNvSpPr>
              <a:spLocks noChangeShapeType="1"/>
            </p:cNvSpPr>
            <p:nvPr/>
          </p:nvSpPr>
          <p:spPr bwMode="auto">
            <a:xfrm flipV="1">
              <a:off x="1164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5" name="Line 114"/>
            <p:cNvSpPr>
              <a:spLocks noChangeShapeType="1"/>
            </p:cNvSpPr>
            <p:nvPr/>
          </p:nvSpPr>
          <p:spPr bwMode="auto">
            <a:xfrm flipV="1">
              <a:off x="1409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6" name="Line 115"/>
            <p:cNvSpPr>
              <a:spLocks noChangeShapeType="1"/>
            </p:cNvSpPr>
            <p:nvPr/>
          </p:nvSpPr>
          <p:spPr bwMode="auto">
            <a:xfrm flipV="1">
              <a:off x="1413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7" name="Line 116"/>
            <p:cNvSpPr>
              <a:spLocks noChangeShapeType="1"/>
            </p:cNvSpPr>
            <p:nvPr/>
          </p:nvSpPr>
          <p:spPr bwMode="auto">
            <a:xfrm flipV="1">
              <a:off x="1907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8" name="Line 117"/>
            <p:cNvSpPr>
              <a:spLocks noChangeShapeType="1"/>
            </p:cNvSpPr>
            <p:nvPr/>
          </p:nvSpPr>
          <p:spPr bwMode="auto">
            <a:xfrm flipV="1">
              <a:off x="1910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9" name="Line 118"/>
            <p:cNvSpPr>
              <a:spLocks noChangeShapeType="1"/>
            </p:cNvSpPr>
            <p:nvPr/>
          </p:nvSpPr>
          <p:spPr bwMode="auto">
            <a:xfrm flipV="1">
              <a:off x="2156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0" name="Line 119"/>
            <p:cNvSpPr>
              <a:spLocks noChangeShapeType="1"/>
            </p:cNvSpPr>
            <p:nvPr/>
          </p:nvSpPr>
          <p:spPr bwMode="auto">
            <a:xfrm flipV="1">
              <a:off x="2159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1" name="Line 120"/>
            <p:cNvSpPr>
              <a:spLocks noChangeShapeType="1"/>
            </p:cNvSpPr>
            <p:nvPr/>
          </p:nvSpPr>
          <p:spPr bwMode="auto">
            <a:xfrm flipV="1">
              <a:off x="2405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2" name="Line 121"/>
            <p:cNvSpPr>
              <a:spLocks noChangeShapeType="1"/>
            </p:cNvSpPr>
            <p:nvPr/>
          </p:nvSpPr>
          <p:spPr bwMode="auto">
            <a:xfrm flipV="1">
              <a:off x="2408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3" name="Line 122"/>
            <p:cNvSpPr>
              <a:spLocks noChangeShapeType="1"/>
            </p:cNvSpPr>
            <p:nvPr/>
          </p:nvSpPr>
          <p:spPr bwMode="auto">
            <a:xfrm flipV="1">
              <a:off x="2650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4" name="Line 123"/>
            <p:cNvSpPr>
              <a:spLocks noChangeShapeType="1"/>
            </p:cNvSpPr>
            <p:nvPr/>
          </p:nvSpPr>
          <p:spPr bwMode="auto">
            <a:xfrm flipV="1">
              <a:off x="2654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5" name="Line 124"/>
            <p:cNvSpPr>
              <a:spLocks noChangeShapeType="1"/>
            </p:cNvSpPr>
            <p:nvPr/>
          </p:nvSpPr>
          <p:spPr bwMode="auto">
            <a:xfrm flipV="1">
              <a:off x="2899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6" name="Line 125"/>
            <p:cNvSpPr>
              <a:spLocks noChangeShapeType="1"/>
            </p:cNvSpPr>
            <p:nvPr/>
          </p:nvSpPr>
          <p:spPr bwMode="auto">
            <a:xfrm flipV="1">
              <a:off x="2903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7" name="Line 126"/>
            <p:cNvSpPr>
              <a:spLocks noChangeShapeType="1"/>
            </p:cNvSpPr>
            <p:nvPr/>
          </p:nvSpPr>
          <p:spPr bwMode="auto">
            <a:xfrm>
              <a:off x="172" y="3860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8" name="Line 127"/>
            <p:cNvSpPr>
              <a:spLocks noChangeShapeType="1"/>
            </p:cNvSpPr>
            <p:nvPr/>
          </p:nvSpPr>
          <p:spPr bwMode="auto">
            <a:xfrm>
              <a:off x="172" y="3865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9" name="Line 128"/>
            <p:cNvSpPr>
              <a:spLocks noChangeShapeType="1"/>
            </p:cNvSpPr>
            <p:nvPr/>
          </p:nvSpPr>
          <p:spPr bwMode="auto">
            <a:xfrm>
              <a:off x="172" y="3585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0" name="Line 129"/>
            <p:cNvSpPr>
              <a:spLocks noChangeShapeType="1"/>
            </p:cNvSpPr>
            <p:nvPr/>
          </p:nvSpPr>
          <p:spPr bwMode="auto">
            <a:xfrm>
              <a:off x="172" y="3590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1" name="Line 130"/>
            <p:cNvSpPr>
              <a:spLocks noChangeShapeType="1"/>
            </p:cNvSpPr>
            <p:nvPr/>
          </p:nvSpPr>
          <p:spPr bwMode="auto">
            <a:xfrm>
              <a:off x="172" y="3306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2" name="Line 131"/>
            <p:cNvSpPr>
              <a:spLocks noChangeShapeType="1"/>
            </p:cNvSpPr>
            <p:nvPr/>
          </p:nvSpPr>
          <p:spPr bwMode="auto">
            <a:xfrm>
              <a:off x="172" y="3310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3" name="Line 132"/>
            <p:cNvSpPr>
              <a:spLocks noChangeShapeType="1"/>
            </p:cNvSpPr>
            <p:nvPr/>
          </p:nvSpPr>
          <p:spPr bwMode="auto">
            <a:xfrm>
              <a:off x="172" y="3031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4" name="Line 133"/>
            <p:cNvSpPr>
              <a:spLocks noChangeShapeType="1"/>
            </p:cNvSpPr>
            <p:nvPr/>
          </p:nvSpPr>
          <p:spPr bwMode="auto">
            <a:xfrm>
              <a:off x="172" y="3035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5" name="Line 134"/>
            <p:cNvSpPr>
              <a:spLocks noChangeShapeType="1"/>
            </p:cNvSpPr>
            <p:nvPr/>
          </p:nvSpPr>
          <p:spPr bwMode="auto">
            <a:xfrm>
              <a:off x="172" y="2751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6" name="Line 135"/>
            <p:cNvSpPr>
              <a:spLocks noChangeShapeType="1"/>
            </p:cNvSpPr>
            <p:nvPr/>
          </p:nvSpPr>
          <p:spPr bwMode="auto">
            <a:xfrm>
              <a:off x="172" y="2756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7" name="Line 136"/>
            <p:cNvSpPr>
              <a:spLocks noChangeShapeType="1"/>
            </p:cNvSpPr>
            <p:nvPr/>
          </p:nvSpPr>
          <p:spPr bwMode="auto">
            <a:xfrm>
              <a:off x="172" y="2197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8" name="Line 137"/>
            <p:cNvSpPr>
              <a:spLocks noChangeShapeType="1"/>
            </p:cNvSpPr>
            <p:nvPr/>
          </p:nvSpPr>
          <p:spPr bwMode="auto">
            <a:xfrm>
              <a:off x="172" y="2201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9" name="Line 138"/>
            <p:cNvSpPr>
              <a:spLocks noChangeShapeType="1"/>
            </p:cNvSpPr>
            <p:nvPr/>
          </p:nvSpPr>
          <p:spPr bwMode="auto">
            <a:xfrm>
              <a:off x="172" y="1922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0" name="Line 139"/>
            <p:cNvSpPr>
              <a:spLocks noChangeShapeType="1"/>
            </p:cNvSpPr>
            <p:nvPr/>
          </p:nvSpPr>
          <p:spPr bwMode="auto">
            <a:xfrm>
              <a:off x="172" y="1926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1" name="Line 140"/>
            <p:cNvSpPr>
              <a:spLocks noChangeShapeType="1"/>
            </p:cNvSpPr>
            <p:nvPr/>
          </p:nvSpPr>
          <p:spPr bwMode="auto">
            <a:xfrm>
              <a:off x="172" y="1642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2" name="Line 141"/>
            <p:cNvSpPr>
              <a:spLocks noChangeShapeType="1"/>
            </p:cNvSpPr>
            <p:nvPr/>
          </p:nvSpPr>
          <p:spPr bwMode="auto">
            <a:xfrm>
              <a:off x="172" y="1646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3" name="Line 142"/>
            <p:cNvSpPr>
              <a:spLocks noChangeShapeType="1"/>
            </p:cNvSpPr>
            <p:nvPr/>
          </p:nvSpPr>
          <p:spPr bwMode="auto">
            <a:xfrm>
              <a:off x="172" y="1367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4" name="Line 143"/>
            <p:cNvSpPr>
              <a:spLocks noChangeShapeType="1"/>
            </p:cNvSpPr>
            <p:nvPr/>
          </p:nvSpPr>
          <p:spPr bwMode="auto">
            <a:xfrm>
              <a:off x="172" y="1371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5" name="Line 144"/>
            <p:cNvSpPr>
              <a:spLocks noChangeShapeType="1"/>
            </p:cNvSpPr>
            <p:nvPr/>
          </p:nvSpPr>
          <p:spPr bwMode="auto">
            <a:xfrm>
              <a:off x="172" y="1087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6" name="Line 145"/>
            <p:cNvSpPr>
              <a:spLocks noChangeShapeType="1"/>
            </p:cNvSpPr>
            <p:nvPr/>
          </p:nvSpPr>
          <p:spPr bwMode="auto">
            <a:xfrm>
              <a:off x="172" y="1092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7" name="Line 146"/>
            <p:cNvSpPr>
              <a:spLocks noChangeShapeType="1"/>
            </p:cNvSpPr>
            <p:nvPr/>
          </p:nvSpPr>
          <p:spPr bwMode="auto">
            <a:xfrm>
              <a:off x="172" y="2472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8" name="Line 147"/>
            <p:cNvSpPr>
              <a:spLocks noChangeShapeType="1"/>
            </p:cNvSpPr>
            <p:nvPr/>
          </p:nvSpPr>
          <p:spPr bwMode="auto">
            <a:xfrm>
              <a:off x="172" y="2476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9" name="Line 148"/>
            <p:cNvSpPr>
              <a:spLocks noChangeShapeType="1"/>
            </p:cNvSpPr>
            <p:nvPr/>
          </p:nvSpPr>
          <p:spPr bwMode="auto">
            <a:xfrm>
              <a:off x="172" y="2481"/>
              <a:ext cx="298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0" name="Line 149"/>
            <p:cNvSpPr>
              <a:spLocks noChangeShapeType="1"/>
            </p:cNvSpPr>
            <p:nvPr/>
          </p:nvSpPr>
          <p:spPr bwMode="auto">
            <a:xfrm>
              <a:off x="172" y="2485"/>
              <a:ext cx="298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1" name="Rectangle 150"/>
            <p:cNvSpPr>
              <a:spLocks noChangeArrowheads="1"/>
            </p:cNvSpPr>
            <p:nvPr/>
          </p:nvSpPr>
          <p:spPr bwMode="auto">
            <a:xfrm>
              <a:off x="3042" y="2270"/>
              <a:ext cx="9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3392" name="Freeform 151"/>
            <p:cNvSpPr>
              <a:spLocks/>
            </p:cNvSpPr>
            <p:nvPr/>
          </p:nvSpPr>
          <p:spPr bwMode="auto">
            <a:xfrm>
              <a:off x="3099" y="2424"/>
              <a:ext cx="49" cy="113"/>
            </a:xfrm>
            <a:custGeom>
              <a:avLst/>
              <a:gdLst>
                <a:gd name="T0" fmla="*/ 0 w 49"/>
                <a:gd name="T1" fmla="*/ 0 h 113"/>
                <a:gd name="T2" fmla="*/ 49 w 49"/>
                <a:gd name="T3" fmla="*/ 57 h 113"/>
                <a:gd name="T4" fmla="*/ 0 w 49"/>
                <a:gd name="T5" fmla="*/ 113 h 113"/>
                <a:gd name="T6" fmla="*/ 0 w 49"/>
                <a:gd name="T7" fmla="*/ 0 h 1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113"/>
                <a:gd name="T14" fmla="*/ 49 w 49"/>
                <a:gd name="T15" fmla="*/ 113 h 1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113">
                  <a:moveTo>
                    <a:pt x="0" y="0"/>
                  </a:moveTo>
                  <a:lnTo>
                    <a:pt x="49" y="57"/>
                  </a:lnTo>
                  <a:lnTo>
                    <a:pt x="0" y="1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393" name="Line 152"/>
            <p:cNvSpPr>
              <a:spLocks noChangeShapeType="1"/>
            </p:cNvSpPr>
            <p:nvPr/>
          </p:nvSpPr>
          <p:spPr bwMode="auto">
            <a:xfrm flipV="1">
              <a:off x="1654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4" name="Line 153"/>
            <p:cNvSpPr>
              <a:spLocks noChangeShapeType="1"/>
            </p:cNvSpPr>
            <p:nvPr/>
          </p:nvSpPr>
          <p:spPr bwMode="auto">
            <a:xfrm flipV="1">
              <a:off x="1658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5" name="Line 154"/>
            <p:cNvSpPr>
              <a:spLocks noChangeShapeType="1"/>
            </p:cNvSpPr>
            <p:nvPr/>
          </p:nvSpPr>
          <p:spPr bwMode="auto">
            <a:xfrm flipV="1">
              <a:off x="1662" y="812"/>
              <a:ext cx="1" cy="333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6" name="Line 155"/>
            <p:cNvSpPr>
              <a:spLocks noChangeShapeType="1"/>
            </p:cNvSpPr>
            <p:nvPr/>
          </p:nvSpPr>
          <p:spPr bwMode="auto">
            <a:xfrm flipV="1">
              <a:off x="1665" y="812"/>
              <a:ext cx="1" cy="33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7" name="Rectangle 156"/>
            <p:cNvSpPr>
              <a:spLocks noChangeArrowheads="1"/>
            </p:cNvSpPr>
            <p:nvPr/>
          </p:nvSpPr>
          <p:spPr bwMode="auto">
            <a:xfrm>
              <a:off x="1722" y="804"/>
              <a:ext cx="9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3398" name="Freeform 157"/>
            <p:cNvSpPr>
              <a:spLocks/>
            </p:cNvSpPr>
            <p:nvPr/>
          </p:nvSpPr>
          <p:spPr bwMode="auto">
            <a:xfrm>
              <a:off x="1612" y="817"/>
              <a:ext cx="99" cy="57"/>
            </a:xfrm>
            <a:custGeom>
              <a:avLst/>
              <a:gdLst>
                <a:gd name="T0" fmla="*/ 0 w 99"/>
                <a:gd name="T1" fmla="*/ 57 h 57"/>
                <a:gd name="T2" fmla="*/ 50 w 99"/>
                <a:gd name="T3" fmla="*/ 0 h 57"/>
                <a:gd name="T4" fmla="*/ 99 w 99"/>
                <a:gd name="T5" fmla="*/ 57 h 57"/>
                <a:gd name="T6" fmla="*/ 0 w 99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57"/>
                <a:gd name="T14" fmla="*/ 99 w 99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57">
                  <a:moveTo>
                    <a:pt x="0" y="57"/>
                  </a:moveTo>
                  <a:lnTo>
                    <a:pt x="50" y="0"/>
                  </a:lnTo>
                  <a:lnTo>
                    <a:pt x="99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399" name="Rectangle 158"/>
            <p:cNvSpPr>
              <a:spLocks noChangeArrowheads="1"/>
            </p:cNvSpPr>
            <p:nvPr/>
          </p:nvSpPr>
          <p:spPr bwMode="auto">
            <a:xfrm>
              <a:off x="168" y="812"/>
              <a:ext cx="2987" cy="3337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0" name="Line 159"/>
            <p:cNvSpPr>
              <a:spLocks noChangeShapeType="1"/>
            </p:cNvSpPr>
            <p:nvPr/>
          </p:nvSpPr>
          <p:spPr bwMode="auto">
            <a:xfrm>
              <a:off x="421" y="2450"/>
              <a:ext cx="1" cy="6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1" name="Rectangle 160"/>
            <p:cNvSpPr>
              <a:spLocks noChangeArrowheads="1"/>
            </p:cNvSpPr>
            <p:nvPr/>
          </p:nvSpPr>
          <p:spPr bwMode="auto">
            <a:xfrm>
              <a:off x="356" y="2515"/>
              <a:ext cx="19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3402" name="Rectangle 161"/>
            <p:cNvSpPr>
              <a:spLocks noChangeArrowheads="1"/>
            </p:cNvSpPr>
            <p:nvPr/>
          </p:nvSpPr>
          <p:spPr bwMode="auto">
            <a:xfrm>
              <a:off x="1677" y="2515"/>
              <a:ext cx="1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3403" name="Line 162"/>
            <p:cNvSpPr>
              <a:spLocks noChangeShapeType="1"/>
            </p:cNvSpPr>
            <p:nvPr/>
          </p:nvSpPr>
          <p:spPr bwMode="auto">
            <a:xfrm>
              <a:off x="2903" y="2450"/>
              <a:ext cx="1" cy="6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4" name="Rectangle 163"/>
            <p:cNvSpPr>
              <a:spLocks noChangeArrowheads="1"/>
            </p:cNvSpPr>
            <p:nvPr/>
          </p:nvSpPr>
          <p:spPr bwMode="auto">
            <a:xfrm>
              <a:off x="2906" y="2515"/>
              <a:ext cx="1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3405" name="Rectangle 164"/>
            <p:cNvSpPr>
              <a:spLocks noChangeArrowheads="1"/>
            </p:cNvSpPr>
            <p:nvPr/>
          </p:nvSpPr>
          <p:spPr bwMode="auto">
            <a:xfrm>
              <a:off x="1503" y="3795"/>
              <a:ext cx="19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3406" name="Line 165"/>
            <p:cNvSpPr>
              <a:spLocks noChangeShapeType="1"/>
            </p:cNvSpPr>
            <p:nvPr/>
          </p:nvSpPr>
          <p:spPr bwMode="auto">
            <a:xfrm>
              <a:off x="1635" y="3865"/>
              <a:ext cx="5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7" name="Rectangle 166"/>
            <p:cNvSpPr>
              <a:spLocks noChangeArrowheads="1"/>
            </p:cNvSpPr>
            <p:nvPr/>
          </p:nvSpPr>
          <p:spPr bwMode="auto">
            <a:xfrm>
              <a:off x="1567" y="1022"/>
              <a:ext cx="1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3408" name="Line 167"/>
            <p:cNvSpPr>
              <a:spLocks noChangeShapeType="1"/>
            </p:cNvSpPr>
            <p:nvPr/>
          </p:nvSpPr>
          <p:spPr bwMode="auto">
            <a:xfrm>
              <a:off x="1635" y="1092"/>
              <a:ext cx="5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9" name="Rectangle 172"/>
            <p:cNvSpPr>
              <a:spLocks noChangeArrowheads="1"/>
            </p:cNvSpPr>
            <p:nvPr/>
          </p:nvSpPr>
          <p:spPr bwMode="auto">
            <a:xfrm>
              <a:off x="168" y="812"/>
              <a:ext cx="2987" cy="3337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3316" name="Freeform 168"/>
          <p:cNvSpPr>
            <a:spLocks/>
          </p:cNvSpPr>
          <p:nvPr/>
        </p:nvSpPr>
        <p:spPr bwMode="auto">
          <a:xfrm flipV="1">
            <a:off x="273050" y="3057525"/>
            <a:ext cx="4735513" cy="2641600"/>
          </a:xfrm>
          <a:custGeom>
            <a:avLst/>
            <a:gdLst>
              <a:gd name="T0" fmla="*/ 2147483647 w 791"/>
              <a:gd name="T1" fmla="*/ 2147483647 h 381"/>
              <a:gd name="T2" fmla="*/ 2147483647 w 791"/>
              <a:gd name="T3" fmla="*/ 2147483647 h 381"/>
              <a:gd name="T4" fmla="*/ 2147483647 w 791"/>
              <a:gd name="T5" fmla="*/ 2147483647 h 381"/>
              <a:gd name="T6" fmla="*/ 2147483647 w 791"/>
              <a:gd name="T7" fmla="*/ 2147483647 h 381"/>
              <a:gd name="T8" fmla="*/ 2147483647 w 791"/>
              <a:gd name="T9" fmla="*/ 2147483647 h 381"/>
              <a:gd name="T10" fmla="*/ 2147483647 w 791"/>
              <a:gd name="T11" fmla="*/ 2147483647 h 381"/>
              <a:gd name="T12" fmla="*/ 2147483647 w 791"/>
              <a:gd name="T13" fmla="*/ 2147483647 h 381"/>
              <a:gd name="T14" fmla="*/ 2147483647 w 791"/>
              <a:gd name="T15" fmla="*/ 2147483647 h 381"/>
              <a:gd name="T16" fmla="*/ 2147483647 w 791"/>
              <a:gd name="T17" fmla="*/ 2147483647 h 381"/>
              <a:gd name="T18" fmla="*/ 2147483647 w 791"/>
              <a:gd name="T19" fmla="*/ 2147483647 h 381"/>
              <a:gd name="T20" fmla="*/ 2147483647 w 791"/>
              <a:gd name="T21" fmla="*/ 2147483647 h 381"/>
              <a:gd name="T22" fmla="*/ 2147483647 w 791"/>
              <a:gd name="T23" fmla="*/ 2147483647 h 381"/>
              <a:gd name="T24" fmla="*/ 2147483647 w 791"/>
              <a:gd name="T25" fmla="*/ 2147483647 h 381"/>
              <a:gd name="T26" fmla="*/ 2147483647 w 791"/>
              <a:gd name="T27" fmla="*/ 2147483647 h 381"/>
              <a:gd name="T28" fmla="*/ 2147483647 w 791"/>
              <a:gd name="T29" fmla="*/ 2147483647 h 381"/>
              <a:gd name="T30" fmla="*/ 2147483647 w 791"/>
              <a:gd name="T31" fmla="*/ 2147483647 h 381"/>
              <a:gd name="T32" fmla="*/ 2147483647 w 791"/>
              <a:gd name="T33" fmla="*/ 2147483647 h 381"/>
              <a:gd name="T34" fmla="*/ 2147483647 w 791"/>
              <a:gd name="T35" fmla="*/ 2147483647 h 381"/>
              <a:gd name="T36" fmla="*/ 2147483647 w 791"/>
              <a:gd name="T37" fmla="*/ 2147483647 h 381"/>
              <a:gd name="T38" fmla="*/ 2147483647 w 791"/>
              <a:gd name="T39" fmla="*/ 2147483647 h 381"/>
              <a:gd name="T40" fmla="*/ 2147483647 w 791"/>
              <a:gd name="T41" fmla="*/ 2147483647 h 381"/>
              <a:gd name="T42" fmla="*/ 2147483647 w 791"/>
              <a:gd name="T43" fmla="*/ 2147483647 h 381"/>
              <a:gd name="T44" fmla="*/ 2147483647 w 791"/>
              <a:gd name="T45" fmla="*/ 2147483647 h 381"/>
              <a:gd name="T46" fmla="*/ 2147483647 w 791"/>
              <a:gd name="T47" fmla="*/ 2147483647 h 381"/>
              <a:gd name="T48" fmla="*/ 2147483647 w 791"/>
              <a:gd name="T49" fmla="*/ 2147483647 h 381"/>
              <a:gd name="T50" fmla="*/ 2147483647 w 791"/>
              <a:gd name="T51" fmla="*/ 2147483647 h 381"/>
              <a:gd name="T52" fmla="*/ 2147483647 w 791"/>
              <a:gd name="T53" fmla="*/ 2147483647 h 381"/>
              <a:gd name="T54" fmla="*/ 2147483647 w 791"/>
              <a:gd name="T55" fmla="*/ 2147483647 h 381"/>
              <a:gd name="T56" fmla="*/ 2147483647 w 791"/>
              <a:gd name="T57" fmla="*/ 2147483647 h 381"/>
              <a:gd name="T58" fmla="*/ 2147483647 w 791"/>
              <a:gd name="T59" fmla="*/ 2147483647 h 381"/>
              <a:gd name="T60" fmla="*/ 2147483647 w 791"/>
              <a:gd name="T61" fmla="*/ 2147483647 h 381"/>
              <a:gd name="T62" fmla="*/ 2147483647 w 791"/>
              <a:gd name="T63" fmla="*/ 2147483647 h 381"/>
              <a:gd name="T64" fmla="*/ 2147483647 w 791"/>
              <a:gd name="T65" fmla="*/ 2147483647 h 381"/>
              <a:gd name="T66" fmla="*/ 2147483647 w 791"/>
              <a:gd name="T67" fmla="*/ 2147483647 h 381"/>
              <a:gd name="T68" fmla="*/ 2147483647 w 791"/>
              <a:gd name="T69" fmla="*/ 2147483647 h 381"/>
              <a:gd name="T70" fmla="*/ 2147483647 w 791"/>
              <a:gd name="T71" fmla="*/ 2147483647 h 381"/>
              <a:gd name="T72" fmla="*/ 2147483647 w 791"/>
              <a:gd name="T73" fmla="*/ 2147483647 h 381"/>
              <a:gd name="T74" fmla="*/ 2147483647 w 791"/>
              <a:gd name="T75" fmla="*/ 2147483647 h 381"/>
              <a:gd name="T76" fmla="*/ 2147483647 w 791"/>
              <a:gd name="T77" fmla="*/ 2147483647 h 381"/>
              <a:gd name="T78" fmla="*/ 2147483647 w 791"/>
              <a:gd name="T79" fmla="*/ 2147483647 h 381"/>
              <a:gd name="T80" fmla="*/ 2147483647 w 791"/>
              <a:gd name="T81" fmla="*/ 2147483647 h 381"/>
              <a:gd name="T82" fmla="*/ 2147483647 w 791"/>
              <a:gd name="T83" fmla="*/ 2147483647 h 381"/>
              <a:gd name="T84" fmla="*/ 2147483647 w 791"/>
              <a:gd name="T85" fmla="*/ 2147483647 h 381"/>
              <a:gd name="T86" fmla="*/ 2147483647 w 791"/>
              <a:gd name="T87" fmla="*/ 2147483647 h 381"/>
              <a:gd name="T88" fmla="*/ 2147483647 w 791"/>
              <a:gd name="T89" fmla="*/ 2147483647 h 381"/>
              <a:gd name="T90" fmla="*/ 2147483647 w 791"/>
              <a:gd name="T91" fmla="*/ 2147483647 h 381"/>
              <a:gd name="T92" fmla="*/ 2147483647 w 791"/>
              <a:gd name="T93" fmla="*/ 2147483647 h 381"/>
              <a:gd name="T94" fmla="*/ 2147483647 w 791"/>
              <a:gd name="T95" fmla="*/ 2147483647 h 381"/>
              <a:gd name="T96" fmla="*/ 2147483647 w 791"/>
              <a:gd name="T97" fmla="*/ 2147483647 h 381"/>
              <a:gd name="T98" fmla="*/ 2147483647 w 791"/>
              <a:gd name="T99" fmla="*/ 2147483647 h 381"/>
              <a:gd name="T100" fmla="*/ 2147483647 w 791"/>
              <a:gd name="T101" fmla="*/ 2147483647 h 381"/>
              <a:gd name="T102" fmla="*/ 2147483647 w 791"/>
              <a:gd name="T103" fmla="*/ 2147483647 h 381"/>
              <a:gd name="T104" fmla="*/ 2147483647 w 791"/>
              <a:gd name="T105" fmla="*/ 2147483647 h 381"/>
              <a:gd name="T106" fmla="*/ 2147483647 w 791"/>
              <a:gd name="T107" fmla="*/ 2147483647 h 381"/>
              <a:gd name="T108" fmla="*/ 2147483647 w 791"/>
              <a:gd name="T109" fmla="*/ 2147483647 h 381"/>
              <a:gd name="T110" fmla="*/ 2147483647 w 791"/>
              <a:gd name="T111" fmla="*/ 2147483647 h 38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91"/>
              <a:gd name="T169" fmla="*/ 0 h 381"/>
              <a:gd name="T170" fmla="*/ 791 w 791"/>
              <a:gd name="T171" fmla="*/ 381 h 38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91" h="381">
                <a:moveTo>
                  <a:pt x="0" y="381"/>
                </a:moveTo>
                <a:lnTo>
                  <a:pt x="2" y="380"/>
                </a:lnTo>
                <a:lnTo>
                  <a:pt x="4" y="379"/>
                </a:lnTo>
                <a:lnTo>
                  <a:pt x="6" y="378"/>
                </a:lnTo>
                <a:lnTo>
                  <a:pt x="8" y="377"/>
                </a:lnTo>
                <a:lnTo>
                  <a:pt x="10" y="376"/>
                </a:lnTo>
                <a:lnTo>
                  <a:pt x="12" y="375"/>
                </a:lnTo>
                <a:lnTo>
                  <a:pt x="14" y="374"/>
                </a:lnTo>
                <a:lnTo>
                  <a:pt x="16" y="373"/>
                </a:lnTo>
                <a:lnTo>
                  <a:pt x="18" y="372"/>
                </a:lnTo>
                <a:lnTo>
                  <a:pt x="20" y="371"/>
                </a:lnTo>
                <a:lnTo>
                  <a:pt x="22" y="370"/>
                </a:lnTo>
                <a:lnTo>
                  <a:pt x="24" y="369"/>
                </a:lnTo>
                <a:lnTo>
                  <a:pt x="26" y="368"/>
                </a:lnTo>
                <a:lnTo>
                  <a:pt x="28" y="367"/>
                </a:lnTo>
                <a:lnTo>
                  <a:pt x="30" y="367"/>
                </a:lnTo>
                <a:lnTo>
                  <a:pt x="32" y="366"/>
                </a:lnTo>
                <a:lnTo>
                  <a:pt x="34" y="365"/>
                </a:lnTo>
                <a:lnTo>
                  <a:pt x="36" y="364"/>
                </a:lnTo>
                <a:lnTo>
                  <a:pt x="38" y="363"/>
                </a:lnTo>
                <a:lnTo>
                  <a:pt x="40" y="362"/>
                </a:lnTo>
                <a:lnTo>
                  <a:pt x="42" y="361"/>
                </a:lnTo>
                <a:lnTo>
                  <a:pt x="44" y="360"/>
                </a:lnTo>
                <a:lnTo>
                  <a:pt x="46" y="359"/>
                </a:lnTo>
                <a:lnTo>
                  <a:pt x="48" y="358"/>
                </a:lnTo>
                <a:lnTo>
                  <a:pt x="50" y="357"/>
                </a:lnTo>
                <a:lnTo>
                  <a:pt x="52" y="356"/>
                </a:lnTo>
                <a:lnTo>
                  <a:pt x="54" y="355"/>
                </a:lnTo>
                <a:lnTo>
                  <a:pt x="56" y="354"/>
                </a:lnTo>
                <a:lnTo>
                  <a:pt x="58" y="353"/>
                </a:lnTo>
                <a:lnTo>
                  <a:pt x="60" y="352"/>
                </a:lnTo>
                <a:lnTo>
                  <a:pt x="62" y="351"/>
                </a:lnTo>
                <a:lnTo>
                  <a:pt x="64" y="350"/>
                </a:lnTo>
                <a:lnTo>
                  <a:pt x="66" y="349"/>
                </a:lnTo>
                <a:lnTo>
                  <a:pt x="68" y="348"/>
                </a:lnTo>
                <a:lnTo>
                  <a:pt x="70" y="347"/>
                </a:lnTo>
                <a:lnTo>
                  <a:pt x="72" y="346"/>
                </a:lnTo>
                <a:lnTo>
                  <a:pt x="74" y="345"/>
                </a:lnTo>
                <a:lnTo>
                  <a:pt x="76" y="344"/>
                </a:lnTo>
                <a:lnTo>
                  <a:pt x="78" y="343"/>
                </a:lnTo>
                <a:lnTo>
                  <a:pt x="80" y="342"/>
                </a:lnTo>
                <a:lnTo>
                  <a:pt x="82" y="341"/>
                </a:lnTo>
                <a:lnTo>
                  <a:pt x="84" y="340"/>
                </a:lnTo>
                <a:lnTo>
                  <a:pt x="86" y="340"/>
                </a:lnTo>
                <a:lnTo>
                  <a:pt x="88" y="339"/>
                </a:lnTo>
                <a:lnTo>
                  <a:pt x="90" y="338"/>
                </a:lnTo>
                <a:lnTo>
                  <a:pt x="92" y="337"/>
                </a:lnTo>
                <a:lnTo>
                  <a:pt x="94" y="336"/>
                </a:lnTo>
                <a:lnTo>
                  <a:pt x="96" y="335"/>
                </a:lnTo>
                <a:lnTo>
                  <a:pt x="98" y="334"/>
                </a:lnTo>
                <a:lnTo>
                  <a:pt x="100" y="333"/>
                </a:lnTo>
                <a:lnTo>
                  <a:pt x="102" y="332"/>
                </a:lnTo>
                <a:lnTo>
                  <a:pt x="104" y="331"/>
                </a:lnTo>
                <a:lnTo>
                  <a:pt x="106" y="330"/>
                </a:lnTo>
                <a:lnTo>
                  <a:pt x="108" y="329"/>
                </a:lnTo>
                <a:lnTo>
                  <a:pt x="110" y="328"/>
                </a:lnTo>
                <a:lnTo>
                  <a:pt x="112" y="327"/>
                </a:lnTo>
                <a:lnTo>
                  <a:pt x="114" y="326"/>
                </a:lnTo>
                <a:lnTo>
                  <a:pt x="116" y="325"/>
                </a:lnTo>
                <a:lnTo>
                  <a:pt x="118" y="324"/>
                </a:lnTo>
                <a:lnTo>
                  <a:pt x="120" y="323"/>
                </a:lnTo>
                <a:lnTo>
                  <a:pt x="122" y="322"/>
                </a:lnTo>
                <a:lnTo>
                  <a:pt x="124" y="321"/>
                </a:lnTo>
                <a:lnTo>
                  <a:pt x="126" y="320"/>
                </a:lnTo>
                <a:lnTo>
                  <a:pt x="128" y="319"/>
                </a:lnTo>
                <a:lnTo>
                  <a:pt x="130" y="318"/>
                </a:lnTo>
                <a:lnTo>
                  <a:pt x="132" y="317"/>
                </a:lnTo>
                <a:lnTo>
                  <a:pt x="134" y="316"/>
                </a:lnTo>
                <a:lnTo>
                  <a:pt x="136" y="315"/>
                </a:lnTo>
                <a:lnTo>
                  <a:pt x="138" y="314"/>
                </a:lnTo>
                <a:lnTo>
                  <a:pt x="140" y="313"/>
                </a:lnTo>
                <a:lnTo>
                  <a:pt x="142" y="313"/>
                </a:lnTo>
                <a:lnTo>
                  <a:pt x="144" y="312"/>
                </a:lnTo>
                <a:lnTo>
                  <a:pt x="146" y="311"/>
                </a:lnTo>
                <a:lnTo>
                  <a:pt x="148" y="310"/>
                </a:lnTo>
                <a:lnTo>
                  <a:pt x="150" y="309"/>
                </a:lnTo>
                <a:lnTo>
                  <a:pt x="152" y="308"/>
                </a:lnTo>
                <a:lnTo>
                  <a:pt x="154" y="307"/>
                </a:lnTo>
                <a:lnTo>
                  <a:pt x="156" y="306"/>
                </a:lnTo>
                <a:lnTo>
                  <a:pt x="158" y="305"/>
                </a:lnTo>
                <a:lnTo>
                  <a:pt x="160" y="304"/>
                </a:lnTo>
                <a:lnTo>
                  <a:pt x="162" y="303"/>
                </a:lnTo>
                <a:lnTo>
                  <a:pt x="164" y="302"/>
                </a:lnTo>
                <a:lnTo>
                  <a:pt x="166" y="301"/>
                </a:lnTo>
                <a:lnTo>
                  <a:pt x="168" y="300"/>
                </a:lnTo>
                <a:lnTo>
                  <a:pt x="170" y="299"/>
                </a:lnTo>
                <a:lnTo>
                  <a:pt x="172" y="298"/>
                </a:lnTo>
                <a:lnTo>
                  <a:pt x="174" y="297"/>
                </a:lnTo>
                <a:lnTo>
                  <a:pt x="176" y="296"/>
                </a:lnTo>
                <a:lnTo>
                  <a:pt x="178" y="295"/>
                </a:lnTo>
                <a:lnTo>
                  <a:pt x="180" y="294"/>
                </a:lnTo>
                <a:lnTo>
                  <a:pt x="182" y="293"/>
                </a:lnTo>
                <a:lnTo>
                  <a:pt x="184" y="292"/>
                </a:lnTo>
                <a:lnTo>
                  <a:pt x="186" y="291"/>
                </a:lnTo>
                <a:lnTo>
                  <a:pt x="188" y="290"/>
                </a:lnTo>
                <a:lnTo>
                  <a:pt x="190" y="289"/>
                </a:lnTo>
                <a:lnTo>
                  <a:pt x="192" y="288"/>
                </a:lnTo>
                <a:lnTo>
                  <a:pt x="194" y="287"/>
                </a:lnTo>
                <a:lnTo>
                  <a:pt x="196" y="286"/>
                </a:lnTo>
                <a:lnTo>
                  <a:pt x="198" y="286"/>
                </a:lnTo>
                <a:lnTo>
                  <a:pt x="200" y="285"/>
                </a:lnTo>
                <a:lnTo>
                  <a:pt x="202" y="284"/>
                </a:lnTo>
                <a:lnTo>
                  <a:pt x="204" y="283"/>
                </a:lnTo>
                <a:lnTo>
                  <a:pt x="206" y="282"/>
                </a:lnTo>
                <a:lnTo>
                  <a:pt x="208" y="281"/>
                </a:lnTo>
                <a:lnTo>
                  <a:pt x="210" y="280"/>
                </a:lnTo>
                <a:lnTo>
                  <a:pt x="212" y="279"/>
                </a:lnTo>
                <a:lnTo>
                  <a:pt x="214" y="278"/>
                </a:lnTo>
                <a:lnTo>
                  <a:pt x="216" y="277"/>
                </a:lnTo>
                <a:lnTo>
                  <a:pt x="218" y="276"/>
                </a:lnTo>
                <a:lnTo>
                  <a:pt x="220" y="275"/>
                </a:lnTo>
                <a:lnTo>
                  <a:pt x="222" y="274"/>
                </a:lnTo>
                <a:lnTo>
                  <a:pt x="224" y="273"/>
                </a:lnTo>
                <a:lnTo>
                  <a:pt x="226" y="272"/>
                </a:lnTo>
                <a:lnTo>
                  <a:pt x="228" y="271"/>
                </a:lnTo>
                <a:lnTo>
                  <a:pt x="230" y="270"/>
                </a:lnTo>
                <a:lnTo>
                  <a:pt x="232" y="269"/>
                </a:lnTo>
                <a:lnTo>
                  <a:pt x="234" y="268"/>
                </a:lnTo>
                <a:lnTo>
                  <a:pt x="236" y="267"/>
                </a:lnTo>
                <a:lnTo>
                  <a:pt x="238" y="266"/>
                </a:lnTo>
                <a:lnTo>
                  <a:pt x="240" y="265"/>
                </a:lnTo>
                <a:lnTo>
                  <a:pt x="242" y="264"/>
                </a:lnTo>
                <a:lnTo>
                  <a:pt x="244" y="263"/>
                </a:lnTo>
                <a:lnTo>
                  <a:pt x="246" y="262"/>
                </a:lnTo>
                <a:lnTo>
                  <a:pt x="248" y="261"/>
                </a:lnTo>
                <a:lnTo>
                  <a:pt x="250" y="260"/>
                </a:lnTo>
                <a:lnTo>
                  <a:pt x="252" y="259"/>
                </a:lnTo>
                <a:lnTo>
                  <a:pt x="254" y="259"/>
                </a:lnTo>
                <a:lnTo>
                  <a:pt x="256" y="258"/>
                </a:lnTo>
                <a:lnTo>
                  <a:pt x="258" y="257"/>
                </a:lnTo>
                <a:lnTo>
                  <a:pt x="260" y="256"/>
                </a:lnTo>
                <a:lnTo>
                  <a:pt x="262" y="255"/>
                </a:lnTo>
                <a:lnTo>
                  <a:pt x="264" y="254"/>
                </a:lnTo>
                <a:lnTo>
                  <a:pt x="266" y="253"/>
                </a:lnTo>
                <a:lnTo>
                  <a:pt x="268" y="252"/>
                </a:lnTo>
                <a:lnTo>
                  <a:pt x="270" y="251"/>
                </a:lnTo>
                <a:lnTo>
                  <a:pt x="272" y="250"/>
                </a:lnTo>
                <a:lnTo>
                  <a:pt x="274" y="249"/>
                </a:lnTo>
                <a:lnTo>
                  <a:pt x="276" y="248"/>
                </a:lnTo>
                <a:lnTo>
                  <a:pt x="278" y="247"/>
                </a:lnTo>
                <a:lnTo>
                  <a:pt x="280" y="246"/>
                </a:lnTo>
                <a:lnTo>
                  <a:pt x="282" y="245"/>
                </a:lnTo>
                <a:lnTo>
                  <a:pt x="284" y="244"/>
                </a:lnTo>
                <a:lnTo>
                  <a:pt x="286" y="243"/>
                </a:lnTo>
                <a:lnTo>
                  <a:pt x="288" y="242"/>
                </a:lnTo>
                <a:lnTo>
                  <a:pt x="290" y="241"/>
                </a:lnTo>
                <a:lnTo>
                  <a:pt x="292" y="240"/>
                </a:lnTo>
                <a:lnTo>
                  <a:pt x="294" y="239"/>
                </a:lnTo>
                <a:lnTo>
                  <a:pt x="296" y="238"/>
                </a:lnTo>
                <a:lnTo>
                  <a:pt x="298" y="237"/>
                </a:lnTo>
                <a:lnTo>
                  <a:pt x="300" y="236"/>
                </a:lnTo>
                <a:lnTo>
                  <a:pt x="302" y="235"/>
                </a:lnTo>
                <a:lnTo>
                  <a:pt x="304" y="234"/>
                </a:lnTo>
                <a:lnTo>
                  <a:pt x="306" y="233"/>
                </a:lnTo>
                <a:lnTo>
                  <a:pt x="308" y="232"/>
                </a:lnTo>
                <a:lnTo>
                  <a:pt x="310" y="231"/>
                </a:lnTo>
                <a:lnTo>
                  <a:pt x="312" y="231"/>
                </a:lnTo>
                <a:lnTo>
                  <a:pt x="314" y="230"/>
                </a:lnTo>
                <a:lnTo>
                  <a:pt x="316" y="229"/>
                </a:lnTo>
                <a:lnTo>
                  <a:pt x="318" y="228"/>
                </a:lnTo>
                <a:lnTo>
                  <a:pt x="320" y="227"/>
                </a:lnTo>
                <a:lnTo>
                  <a:pt x="322" y="226"/>
                </a:lnTo>
                <a:lnTo>
                  <a:pt x="324" y="225"/>
                </a:lnTo>
                <a:lnTo>
                  <a:pt x="326" y="224"/>
                </a:lnTo>
                <a:lnTo>
                  <a:pt x="328" y="223"/>
                </a:lnTo>
                <a:lnTo>
                  <a:pt x="330" y="222"/>
                </a:lnTo>
                <a:lnTo>
                  <a:pt x="332" y="221"/>
                </a:lnTo>
                <a:lnTo>
                  <a:pt x="334" y="220"/>
                </a:lnTo>
                <a:lnTo>
                  <a:pt x="336" y="219"/>
                </a:lnTo>
                <a:lnTo>
                  <a:pt x="338" y="218"/>
                </a:lnTo>
                <a:lnTo>
                  <a:pt x="340" y="217"/>
                </a:lnTo>
                <a:lnTo>
                  <a:pt x="342" y="216"/>
                </a:lnTo>
                <a:lnTo>
                  <a:pt x="344" y="215"/>
                </a:lnTo>
                <a:lnTo>
                  <a:pt x="346" y="214"/>
                </a:lnTo>
                <a:lnTo>
                  <a:pt x="348" y="213"/>
                </a:lnTo>
                <a:lnTo>
                  <a:pt x="350" y="212"/>
                </a:lnTo>
                <a:lnTo>
                  <a:pt x="352" y="211"/>
                </a:lnTo>
                <a:lnTo>
                  <a:pt x="354" y="210"/>
                </a:lnTo>
                <a:lnTo>
                  <a:pt x="356" y="209"/>
                </a:lnTo>
                <a:lnTo>
                  <a:pt x="358" y="208"/>
                </a:lnTo>
                <a:lnTo>
                  <a:pt x="360" y="207"/>
                </a:lnTo>
                <a:lnTo>
                  <a:pt x="362" y="206"/>
                </a:lnTo>
                <a:lnTo>
                  <a:pt x="364" y="205"/>
                </a:lnTo>
                <a:lnTo>
                  <a:pt x="366" y="204"/>
                </a:lnTo>
                <a:lnTo>
                  <a:pt x="368" y="204"/>
                </a:lnTo>
                <a:lnTo>
                  <a:pt x="370" y="203"/>
                </a:lnTo>
                <a:lnTo>
                  <a:pt x="372" y="202"/>
                </a:lnTo>
                <a:lnTo>
                  <a:pt x="374" y="201"/>
                </a:lnTo>
                <a:lnTo>
                  <a:pt x="376" y="200"/>
                </a:lnTo>
                <a:lnTo>
                  <a:pt x="378" y="199"/>
                </a:lnTo>
                <a:lnTo>
                  <a:pt x="380" y="198"/>
                </a:lnTo>
                <a:lnTo>
                  <a:pt x="382" y="197"/>
                </a:lnTo>
                <a:lnTo>
                  <a:pt x="384" y="196"/>
                </a:lnTo>
                <a:lnTo>
                  <a:pt x="386" y="195"/>
                </a:lnTo>
                <a:lnTo>
                  <a:pt x="388" y="194"/>
                </a:lnTo>
                <a:lnTo>
                  <a:pt x="390" y="193"/>
                </a:lnTo>
                <a:lnTo>
                  <a:pt x="392" y="192"/>
                </a:lnTo>
                <a:lnTo>
                  <a:pt x="394" y="191"/>
                </a:lnTo>
                <a:lnTo>
                  <a:pt x="396" y="190"/>
                </a:lnTo>
                <a:lnTo>
                  <a:pt x="398" y="189"/>
                </a:lnTo>
                <a:lnTo>
                  <a:pt x="400" y="188"/>
                </a:lnTo>
                <a:lnTo>
                  <a:pt x="402" y="187"/>
                </a:lnTo>
                <a:lnTo>
                  <a:pt x="404" y="186"/>
                </a:lnTo>
                <a:lnTo>
                  <a:pt x="406" y="185"/>
                </a:lnTo>
                <a:lnTo>
                  <a:pt x="408" y="184"/>
                </a:lnTo>
                <a:lnTo>
                  <a:pt x="410" y="183"/>
                </a:lnTo>
                <a:lnTo>
                  <a:pt x="412" y="182"/>
                </a:lnTo>
                <a:lnTo>
                  <a:pt x="414" y="181"/>
                </a:lnTo>
                <a:lnTo>
                  <a:pt x="416" y="180"/>
                </a:lnTo>
                <a:lnTo>
                  <a:pt x="418" y="179"/>
                </a:lnTo>
                <a:lnTo>
                  <a:pt x="420" y="178"/>
                </a:lnTo>
                <a:lnTo>
                  <a:pt x="422" y="177"/>
                </a:lnTo>
                <a:lnTo>
                  <a:pt x="424" y="177"/>
                </a:lnTo>
                <a:lnTo>
                  <a:pt x="426" y="176"/>
                </a:lnTo>
                <a:lnTo>
                  <a:pt x="428" y="175"/>
                </a:lnTo>
                <a:lnTo>
                  <a:pt x="430" y="174"/>
                </a:lnTo>
                <a:lnTo>
                  <a:pt x="432" y="173"/>
                </a:lnTo>
                <a:lnTo>
                  <a:pt x="434" y="172"/>
                </a:lnTo>
                <a:lnTo>
                  <a:pt x="436" y="171"/>
                </a:lnTo>
                <a:lnTo>
                  <a:pt x="438" y="170"/>
                </a:lnTo>
                <a:lnTo>
                  <a:pt x="440" y="169"/>
                </a:lnTo>
                <a:lnTo>
                  <a:pt x="442" y="168"/>
                </a:lnTo>
                <a:lnTo>
                  <a:pt x="444" y="167"/>
                </a:lnTo>
                <a:lnTo>
                  <a:pt x="446" y="166"/>
                </a:lnTo>
                <a:lnTo>
                  <a:pt x="448" y="165"/>
                </a:lnTo>
                <a:lnTo>
                  <a:pt x="450" y="164"/>
                </a:lnTo>
                <a:lnTo>
                  <a:pt x="452" y="163"/>
                </a:lnTo>
                <a:lnTo>
                  <a:pt x="454" y="162"/>
                </a:lnTo>
                <a:lnTo>
                  <a:pt x="456" y="161"/>
                </a:lnTo>
                <a:lnTo>
                  <a:pt x="458" y="160"/>
                </a:lnTo>
                <a:lnTo>
                  <a:pt x="460" y="159"/>
                </a:lnTo>
                <a:lnTo>
                  <a:pt x="462" y="158"/>
                </a:lnTo>
                <a:lnTo>
                  <a:pt x="464" y="157"/>
                </a:lnTo>
                <a:lnTo>
                  <a:pt x="466" y="156"/>
                </a:lnTo>
                <a:lnTo>
                  <a:pt x="468" y="155"/>
                </a:lnTo>
                <a:lnTo>
                  <a:pt x="470" y="154"/>
                </a:lnTo>
                <a:lnTo>
                  <a:pt x="472" y="153"/>
                </a:lnTo>
                <a:lnTo>
                  <a:pt x="474" y="152"/>
                </a:lnTo>
                <a:lnTo>
                  <a:pt x="476" y="151"/>
                </a:lnTo>
                <a:lnTo>
                  <a:pt x="478" y="150"/>
                </a:lnTo>
                <a:lnTo>
                  <a:pt x="480" y="150"/>
                </a:lnTo>
                <a:lnTo>
                  <a:pt x="482" y="149"/>
                </a:lnTo>
                <a:lnTo>
                  <a:pt x="484" y="148"/>
                </a:lnTo>
                <a:lnTo>
                  <a:pt x="486" y="147"/>
                </a:lnTo>
                <a:lnTo>
                  <a:pt x="488" y="146"/>
                </a:lnTo>
                <a:lnTo>
                  <a:pt x="490" y="145"/>
                </a:lnTo>
                <a:lnTo>
                  <a:pt x="492" y="144"/>
                </a:lnTo>
                <a:lnTo>
                  <a:pt x="494" y="143"/>
                </a:lnTo>
                <a:lnTo>
                  <a:pt x="496" y="142"/>
                </a:lnTo>
                <a:lnTo>
                  <a:pt x="498" y="141"/>
                </a:lnTo>
                <a:lnTo>
                  <a:pt x="500" y="140"/>
                </a:lnTo>
                <a:lnTo>
                  <a:pt x="502" y="139"/>
                </a:lnTo>
                <a:lnTo>
                  <a:pt x="504" y="138"/>
                </a:lnTo>
                <a:lnTo>
                  <a:pt x="506" y="137"/>
                </a:lnTo>
                <a:lnTo>
                  <a:pt x="508" y="136"/>
                </a:lnTo>
                <a:lnTo>
                  <a:pt x="510" y="135"/>
                </a:lnTo>
                <a:lnTo>
                  <a:pt x="512" y="134"/>
                </a:lnTo>
                <a:lnTo>
                  <a:pt x="514" y="133"/>
                </a:lnTo>
                <a:lnTo>
                  <a:pt x="516" y="132"/>
                </a:lnTo>
                <a:lnTo>
                  <a:pt x="518" y="131"/>
                </a:lnTo>
                <a:lnTo>
                  <a:pt x="520" y="130"/>
                </a:lnTo>
                <a:lnTo>
                  <a:pt x="522" y="129"/>
                </a:lnTo>
                <a:lnTo>
                  <a:pt x="524" y="128"/>
                </a:lnTo>
                <a:lnTo>
                  <a:pt x="526" y="127"/>
                </a:lnTo>
                <a:lnTo>
                  <a:pt x="528" y="126"/>
                </a:lnTo>
                <a:lnTo>
                  <a:pt x="530" y="125"/>
                </a:lnTo>
                <a:lnTo>
                  <a:pt x="532" y="124"/>
                </a:lnTo>
                <a:lnTo>
                  <a:pt x="534" y="123"/>
                </a:lnTo>
                <a:lnTo>
                  <a:pt x="536" y="122"/>
                </a:lnTo>
                <a:lnTo>
                  <a:pt x="538" y="122"/>
                </a:lnTo>
                <a:lnTo>
                  <a:pt x="540" y="121"/>
                </a:lnTo>
                <a:lnTo>
                  <a:pt x="542" y="120"/>
                </a:lnTo>
                <a:lnTo>
                  <a:pt x="544" y="119"/>
                </a:lnTo>
                <a:lnTo>
                  <a:pt x="546" y="118"/>
                </a:lnTo>
                <a:lnTo>
                  <a:pt x="548" y="117"/>
                </a:lnTo>
                <a:lnTo>
                  <a:pt x="550" y="116"/>
                </a:lnTo>
                <a:lnTo>
                  <a:pt x="552" y="115"/>
                </a:lnTo>
                <a:lnTo>
                  <a:pt x="554" y="114"/>
                </a:lnTo>
                <a:lnTo>
                  <a:pt x="556" y="113"/>
                </a:lnTo>
                <a:lnTo>
                  <a:pt x="558" y="112"/>
                </a:lnTo>
                <a:lnTo>
                  <a:pt x="560" y="111"/>
                </a:lnTo>
                <a:lnTo>
                  <a:pt x="562" y="110"/>
                </a:lnTo>
                <a:lnTo>
                  <a:pt x="564" y="109"/>
                </a:lnTo>
                <a:lnTo>
                  <a:pt x="566" y="108"/>
                </a:lnTo>
                <a:lnTo>
                  <a:pt x="568" y="107"/>
                </a:lnTo>
                <a:lnTo>
                  <a:pt x="570" y="106"/>
                </a:lnTo>
                <a:lnTo>
                  <a:pt x="572" y="105"/>
                </a:lnTo>
                <a:lnTo>
                  <a:pt x="574" y="104"/>
                </a:lnTo>
                <a:lnTo>
                  <a:pt x="576" y="103"/>
                </a:lnTo>
                <a:lnTo>
                  <a:pt x="578" y="102"/>
                </a:lnTo>
                <a:lnTo>
                  <a:pt x="580" y="101"/>
                </a:lnTo>
                <a:lnTo>
                  <a:pt x="582" y="100"/>
                </a:lnTo>
                <a:lnTo>
                  <a:pt x="584" y="99"/>
                </a:lnTo>
                <a:lnTo>
                  <a:pt x="586" y="98"/>
                </a:lnTo>
                <a:lnTo>
                  <a:pt x="588" y="97"/>
                </a:lnTo>
                <a:lnTo>
                  <a:pt x="590" y="96"/>
                </a:lnTo>
                <a:lnTo>
                  <a:pt x="592" y="95"/>
                </a:lnTo>
                <a:lnTo>
                  <a:pt x="594" y="95"/>
                </a:lnTo>
                <a:lnTo>
                  <a:pt x="596" y="94"/>
                </a:lnTo>
                <a:lnTo>
                  <a:pt x="598" y="93"/>
                </a:lnTo>
                <a:lnTo>
                  <a:pt x="600" y="92"/>
                </a:lnTo>
                <a:lnTo>
                  <a:pt x="602" y="91"/>
                </a:lnTo>
                <a:lnTo>
                  <a:pt x="604" y="90"/>
                </a:lnTo>
                <a:lnTo>
                  <a:pt x="606" y="89"/>
                </a:lnTo>
                <a:lnTo>
                  <a:pt x="608" y="88"/>
                </a:lnTo>
                <a:lnTo>
                  <a:pt x="610" y="87"/>
                </a:lnTo>
                <a:lnTo>
                  <a:pt x="612" y="86"/>
                </a:lnTo>
                <a:lnTo>
                  <a:pt x="614" y="85"/>
                </a:lnTo>
                <a:lnTo>
                  <a:pt x="616" y="84"/>
                </a:lnTo>
                <a:lnTo>
                  <a:pt x="618" y="83"/>
                </a:lnTo>
                <a:lnTo>
                  <a:pt x="620" y="82"/>
                </a:lnTo>
                <a:lnTo>
                  <a:pt x="622" y="81"/>
                </a:lnTo>
                <a:lnTo>
                  <a:pt x="624" y="80"/>
                </a:lnTo>
                <a:lnTo>
                  <a:pt x="626" y="79"/>
                </a:lnTo>
                <a:lnTo>
                  <a:pt x="628" y="78"/>
                </a:lnTo>
                <a:lnTo>
                  <a:pt x="630" y="77"/>
                </a:lnTo>
                <a:lnTo>
                  <a:pt x="632" y="76"/>
                </a:lnTo>
                <a:lnTo>
                  <a:pt x="634" y="75"/>
                </a:lnTo>
                <a:lnTo>
                  <a:pt x="636" y="74"/>
                </a:lnTo>
                <a:lnTo>
                  <a:pt x="638" y="73"/>
                </a:lnTo>
                <a:lnTo>
                  <a:pt x="640" y="72"/>
                </a:lnTo>
                <a:lnTo>
                  <a:pt x="642" y="71"/>
                </a:lnTo>
                <a:lnTo>
                  <a:pt x="644" y="70"/>
                </a:lnTo>
                <a:lnTo>
                  <a:pt x="646" y="69"/>
                </a:lnTo>
                <a:lnTo>
                  <a:pt x="648" y="68"/>
                </a:lnTo>
                <a:lnTo>
                  <a:pt x="650" y="68"/>
                </a:lnTo>
                <a:lnTo>
                  <a:pt x="652" y="67"/>
                </a:lnTo>
                <a:lnTo>
                  <a:pt x="654" y="66"/>
                </a:lnTo>
                <a:lnTo>
                  <a:pt x="656" y="65"/>
                </a:lnTo>
                <a:lnTo>
                  <a:pt x="658" y="64"/>
                </a:lnTo>
                <a:lnTo>
                  <a:pt x="660" y="63"/>
                </a:lnTo>
                <a:lnTo>
                  <a:pt x="662" y="62"/>
                </a:lnTo>
                <a:lnTo>
                  <a:pt x="664" y="61"/>
                </a:lnTo>
                <a:lnTo>
                  <a:pt x="666" y="60"/>
                </a:lnTo>
                <a:lnTo>
                  <a:pt x="668" y="59"/>
                </a:lnTo>
                <a:lnTo>
                  <a:pt x="670" y="58"/>
                </a:lnTo>
                <a:lnTo>
                  <a:pt x="672" y="57"/>
                </a:lnTo>
                <a:lnTo>
                  <a:pt x="674" y="56"/>
                </a:lnTo>
                <a:lnTo>
                  <a:pt x="676" y="55"/>
                </a:lnTo>
                <a:lnTo>
                  <a:pt x="678" y="54"/>
                </a:lnTo>
                <a:lnTo>
                  <a:pt x="680" y="53"/>
                </a:lnTo>
                <a:lnTo>
                  <a:pt x="682" y="52"/>
                </a:lnTo>
                <a:lnTo>
                  <a:pt x="684" y="51"/>
                </a:lnTo>
                <a:lnTo>
                  <a:pt x="686" y="50"/>
                </a:lnTo>
                <a:lnTo>
                  <a:pt x="688" y="49"/>
                </a:lnTo>
                <a:lnTo>
                  <a:pt x="690" y="48"/>
                </a:lnTo>
                <a:lnTo>
                  <a:pt x="692" y="47"/>
                </a:lnTo>
                <a:lnTo>
                  <a:pt x="694" y="46"/>
                </a:lnTo>
                <a:lnTo>
                  <a:pt x="696" y="45"/>
                </a:lnTo>
                <a:lnTo>
                  <a:pt x="698" y="44"/>
                </a:lnTo>
                <a:lnTo>
                  <a:pt x="700" y="43"/>
                </a:lnTo>
                <a:lnTo>
                  <a:pt x="702" y="42"/>
                </a:lnTo>
                <a:lnTo>
                  <a:pt x="704" y="41"/>
                </a:lnTo>
                <a:lnTo>
                  <a:pt x="706" y="41"/>
                </a:lnTo>
                <a:lnTo>
                  <a:pt x="708" y="40"/>
                </a:lnTo>
                <a:lnTo>
                  <a:pt x="710" y="39"/>
                </a:lnTo>
                <a:lnTo>
                  <a:pt x="712" y="38"/>
                </a:lnTo>
                <a:lnTo>
                  <a:pt x="714" y="37"/>
                </a:lnTo>
                <a:lnTo>
                  <a:pt x="716" y="36"/>
                </a:lnTo>
                <a:lnTo>
                  <a:pt x="718" y="35"/>
                </a:lnTo>
                <a:lnTo>
                  <a:pt x="720" y="34"/>
                </a:lnTo>
                <a:lnTo>
                  <a:pt x="722" y="33"/>
                </a:lnTo>
                <a:lnTo>
                  <a:pt x="724" y="32"/>
                </a:lnTo>
                <a:lnTo>
                  <a:pt x="726" y="31"/>
                </a:lnTo>
                <a:lnTo>
                  <a:pt x="728" y="30"/>
                </a:lnTo>
                <a:lnTo>
                  <a:pt x="730" y="29"/>
                </a:lnTo>
                <a:lnTo>
                  <a:pt x="732" y="28"/>
                </a:lnTo>
                <a:lnTo>
                  <a:pt x="734" y="27"/>
                </a:lnTo>
                <a:lnTo>
                  <a:pt x="736" y="26"/>
                </a:lnTo>
                <a:lnTo>
                  <a:pt x="738" y="25"/>
                </a:lnTo>
                <a:lnTo>
                  <a:pt x="740" y="24"/>
                </a:lnTo>
                <a:lnTo>
                  <a:pt x="742" y="23"/>
                </a:lnTo>
                <a:lnTo>
                  <a:pt x="744" y="22"/>
                </a:lnTo>
                <a:lnTo>
                  <a:pt x="746" y="21"/>
                </a:lnTo>
                <a:lnTo>
                  <a:pt x="748" y="20"/>
                </a:lnTo>
                <a:lnTo>
                  <a:pt x="750" y="19"/>
                </a:lnTo>
                <a:lnTo>
                  <a:pt x="752" y="18"/>
                </a:lnTo>
                <a:lnTo>
                  <a:pt x="754" y="17"/>
                </a:lnTo>
                <a:lnTo>
                  <a:pt x="756" y="16"/>
                </a:lnTo>
                <a:lnTo>
                  <a:pt x="758" y="15"/>
                </a:lnTo>
                <a:lnTo>
                  <a:pt x="760" y="14"/>
                </a:lnTo>
                <a:lnTo>
                  <a:pt x="762" y="14"/>
                </a:lnTo>
                <a:lnTo>
                  <a:pt x="764" y="13"/>
                </a:lnTo>
                <a:lnTo>
                  <a:pt x="766" y="12"/>
                </a:lnTo>
                <a:lnTo>
                  <a:pt x="768" y="11"/>
                </a:lnTo>
                <a:lnTo>
                  <a:pt x="770" y="10"/>
                </a:lnTo>
                <a:lnTo>
                  <a:pt x="772" y="9"/>
                </a:lnTo>
                <a:lnTo>
                  <a:pt x="774" y="8"/>
                </a:lnTo>
                <a:lnTo>
                  <a:pt x="776" y="7"/>
                </a:lnTo>
                <a:lnTo>
                  <a:pt x="778" y="6"/>
                </a:lnTo>
                <a:lnTo>
                  <a:pt x="780" y="5"/>
                </a:lnTo>
                <a:lnTo>
                  <a:pt x="782" y="4"/>
                </a:lnTo>
                <a:lnTo>
                  <a:pt x="784" y="3"/>
                </a:lnTo>
                <a:lnTo>
                  <a:pt x="786" y="2"/>
                </a:lnTo>
                <a:lnTo>
                  <a:pt x="788" y="1"/>
                </a:lnTo>
                <a:lnTo>
                  <a:pt x="790" y="0"/>
                </a:lnTo>
                <a:lnTo>
                  <a:pt x="791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73" name="Freeform 169"/>
          <p:cNvSpPr>
            <a:spLocks/>
          </p:cNvSpPr>
          <p:nvPr/>
        </p:nvSpPr>
        <p:spPr bwMode="auto">
          <a:xfrm flipH="1">
            <a:off x="1897063" y="4019550"/>
            <a:ext cx="3022600" cy="2559050"/>
          </a:xfrm>
          <a:custGeom>
            <a:avLst/>
            <a:gdLst>
              <a:gd name="T0" fmla="*/ 2147483647 w 505"/>
              <a:gd name="T1" fmla="*/ 0 h 369"/>
              <a:gd name="T2" fmla="*/ 2147483647 w 505"/>
              <a:gd name="T3" fmla="*/ 0 h 369"/>
              <a:gd name="T4" fmla="*/ 2147483647 w 505"/>
              <a:gd name="T5" fmla="*/ 2147483647 h 369"/>
              <a:gd name="T6" fmla="*/ 2147483647 w 505"/>
              <a:gd name="T7" fmla="*/ 2147483647 h 369"/>
              <a:gd name="T8" fmla="*/ 2147483647 w 505"/>
              <a:gd name="T9" fmla="*/ 2147483647 h 369"/>
              <a:gd name="T10" fmla="*/ 2147483647 w 505"/>
              <a:gd name="T11" fmla="*/ 2147483647 h 369"/>
              <a:gd name="T12" fmla="*/ 2147483647 w 505"/>
              <a:gd name="T13" fmla="*/ 2147483647 h 369"/>
              <a:gd name="T14" fmla="*/ 2147483647 w 505"/>
              <a:gd name="T15" fmla="*/ 2147483647 h 369"/>
              <a:gd name="T16" fmla="*/ 2147483647 w 505"/>
              <a:gd name="T17" fmla="*/ 2147483647 h 369"/>
              <a:gd name="T18" fmla="*/ 2147483647 w 505"/>
              <a:gd name="T19" fmla="*/ 2147483647 h 369"/>
              <a:gd name="T20" fmla="*/ 2147483647 w 505"/>
              <a:gd name="T21" fmla="*/ 2147483647 h 369"/>
              <a:gd name="T22" fmla="*/ 2147483647 w 505"/>
              <a:gd name="T23" fmla="*/ 2147483647 h 369"/>
              <a:gd name="T24" fmla="*/ 2147483647 w 505"/>
              <a:gd name="T25" fmla="*/ 2147483647 h 369"/>
              <a:gd name="T26" fmla="*/ 2147483647 w 505"/>
              <a:gd name="T27" fmla="*/ 2147483647 h 369"/>
              <a:gd name="T28" fmla="*/ 2147483647 w 505"/>
              <a:gd name="T29" fmla="*/ 2147483647 h 369"/>
              <a:gd name="T30" fmla="*/ 2147483647 w 505"/>
              <a:gd name="T31" fmla="*/ 2147483647 h 369"/>
              <a:gd name="T32" fmla="*/ 2147483647 w 505"/>
              <a:gd name="T33" fmla="*/ 2147483647 h 369"/>
              <a:gd name="T34" fmla="*/ 2147483647 w 505"/>
              <a:gd name="T35" fmla="*/ 2147483647 h 369"/>
              <a:gd name="T36" fmla="*/ 2147483647 w 505"/>
              <a:gd name="T37" fmla="*/ 2147483647 h 369"/>
              <a:gd name="T38" fmla="*/ 2147483647 w 505"/>
              <a:gd name="T39" fmla="*/ 2147483647 h 369"/>
              <a:gd name="T40" fmla="*/ 2147483647 w 505"/>
              <a:gd name="T41" fmla="*/ 2147483647 h 369"/>
              <a:gd name="T42" fmla="*/ 2147483647 w 505"/>
              <a:gd name="T43" fmla="*/ 2147483647 h 369"/>
              <a:gd name="T44" fmla="*/ 2147483647 w 505"/>
              <a:gd name="T45" fmla="*/ 2147483647 h 369"/>
              <a:gd name="T46" fmla="*/ 2147483647 w 505"/>
              <a:gd name="T47" fmla="*/ 2147483647 h 369"/>
              <a:gd name="T48" fmla="*/ 2147483647 w 505"/>
              <a:gd name="T49" fmla="*/ 2147483647 h 369"/>
              <a:gd name="T50" fmla="*/ 2147483647 w 505"/>
              <a:gd name="T51" fmla="*/ 2147483647 h 369"/>
              <a:gd name="T52" fmla="*/ 2147483647 w 505"/>
              <a:gd name="T53" fmla="*/ 2147483647 h 369"/>
              <a:gd name="T54" fmla="*/ 2147483647 w 505"/>
              <a:gd name="T55" fmla="*/ 2147483647 h 369"/>
              <a:gd name="T56" fmla="*/ 2147483647 w 505"/>
              <a:gd name="T57" fmla="*/ 2147483647 h 369"/>
              <a:gd name="T58" fmla="*/ 2147483647 w 505"/>
              <a:gd name="T59" fmla="*/ 2147483647 h 369"/>
              <a:gd name="T60" fmla="*/ 2147483647 w 505"/>
              <a:gd name="T61" fmla="*/ 2147483647 h 369"/>
              <a:gd name="T62" fmla="*/ 2147483647 w 505"/>
              <a:gd name="T63" fmla="*/ 2147483647 h 369"/>
              <a:gd name="T64" fmla="*/ 2147483647 w 505"/>
              <a:gd name="T65" fmla="*/ 2147483647 h 369"/>
              <a:gd name="T66" fmla="*/ 2147483647 w 505"/>
              <a:gd name="T67" fmla="*/ 2147483647 h 369"/>
              <a:gd name="T68" fmla="*/ 2147483647 w 505"/>
              <a:gd name="T69" fmla="*/ 2147483647 h 369"/>
              <a:gd name="T70" fmla="*/ 2147483647 w 505"/>
              <a:gd name="T71" fmla="*/ 2147483647 h 369"/>
              <a:gd name="T72" fmla="*/ 2147483647 w 505"/>
              <a:gd name="T73" fmla="*/ 2147483647 h 369"/>
              <a:gd name="T74" fmla="*/ 2147483647 w 505"/>
              <a:gd name="T75" fmla="*/ 2147483647 h 369"/>
              <a:gd name="T76" fmla="*/ 2147483647 w 505"/>
              <a:gd name="T77" fmla="*/ 2147483647 h 369"/>
              <a:gd name="T78" fmla="*/ 2147483647 w 505"/>
              <a:gd name="T79" fmla="*/ 2147483647 h 369"/>
              <a:gd name="T80" fmla="*/ 2147483647 w 505"/>
              <a:gd name="T81" fmla="*/ 2147483647 h 369"/>
              <a:gd name="T82" fmla="*/ 2147483647 w 505"/>
              <a:gd name="T83" fmla="*/ 2147483647 h 369"/>
              <a:gd name="T84" fmla="*/ 2147483647 w 505"/>
              <a:gd name="T85" fmla="*/ 2147483647 h 369"/>
              <a:gd name="T86" fmla="*/ 2147483647 w 505"/>
              <a:gd name="T87" fmla="*/ 2147483647 h 369"/>
              <a:gd name="T88" fmla="*/ 2147483647 w 505"/>
              <a:gd name="T89" fmla="*/ 2147483647 h 369"/>
              <a:gd name="T90" fmla="*/ 2147483647 w 505"/>
              <a:gd name="T91" fmla="*/ 2147483647 h 369"/>
              <a:gd name="T92" fmla="*/ 2147483647 w 505"/>
              <a:gd name="T93" fmla="*/ 2147483647 h 369"/>
              <a:gd name="T94" fmla="*/ 2147483647 w 505"/>
              <a:gd name="T95" fmla="*/ 2147483647 h 369"/>
              <a:gd name="T96" fmla="*/ 2147483647 w 505"/>
              <a:gd name="T97" fmla="*/ 2147483647 h 369"/>
              <a:gd name="T98" fmla="*/ 2147483647 w 505"/>
              <a:gd name="T99" fmla="*/ 2147483647 h 369"/>
              <a:gd name="T100" fmla="*/ 2147483647 w 505"/>
              <a:gd name="T101" fmla="*/ 2147483647 h 369"/>
              <a:gd name="T102" fmla="*/ 2147483647 w 505"/>
              <a:gd name="T103" fmla="*/ 2147483647 h 36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05"/>
              <a:gd name="T157" fmla="*/ 0 h 369"/>
              <a:gd name="T158" fmla="*/ 505 w 505"/>
              <a:gd name="T159" fmla="*/ 369 h 36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05" h="369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0"/>
                </a:lnTo>
                <a:lnTo>
                  <a:pt x="12" y="0"/>
                </a:lnTo>
                <a:lnTo>
                  <a:pt x="14" y="0"/>
                </a:lnTo>
                <a:lnTo>
                  <a:pt x="16" y="0"/>
                </a:lnTo>
                <a:lnTo>
                  <a:pt x="18" y="0"/>
                </a:lnTo>
                <a:lnTo>
                  <a:pt x="20" y="1"/>
                </a:lnTo>
                <a:lnTo>
                  <a:pt x="22" y="1"/>
                </a:lnTo>
                <a:lnTo>
                  <a:pt x="24" y="1"/>
                </a:lnTo>
                <a:lnTo>
                  <a:pt x="26" y="1"/>
                </a:lnTo>
                <a:lnTo>
                  <a:pt x="28" y="1"/>
                </a:lnTo>
                <a:lnTo>
                  <a:pt x="30" y="1"/>
                </a:lnTo>
                <a:lnTo>
                  <a:pt x="32" y="1"/>
                </a:lnTo>
                <a:lnTo>
                  <a:pt x="34" y="1"/>
                </a:lnTo>
                <a:lnTo>
                  <a:pt x="36" y="1"/>
                </a:lnTo>
                <a:lnTo>
                  <a:pt x="38" y="1"/>
                </a:lnTo>
                <a:lnTo>
                  <a:pt x="40" y="1"/>
                </a:lnTo>
                <a:lnTo>
                  <a:pt x="42" y="1"/>
                </a:lnTo>
                <a:lnTo>
                  <a:pt x="44" y="1"/>
                </a:lnTo>
                <a:lnTo>
                  <a:pt x="46" y="1"/>
                </a:lnTo>
                <a:lnTo>
                  <a:pt x="48" y="1"/>
                </a:lnTo>
                <a:lnTo>
                  <a:pt x="50" y="2"/>
                </a:lnTo>
                <a:lnTo>
                  <a:pt x="52" y="2"/>
                </a:lnTo>
                <a:lnTo>
                  <a:pt x="54" y="2"/>
                </a:lnTo>
                <a:lnTo>
                  <a:pt x="56" y="2"/>
                </a:lnTo>
                <a:lnTo>
                  <a:pt x="58" y="2"/>
                </a:lnTo>
                <a:lnTo>
                  <a:pt x="60" y="2"/>
                </a:lnTo>
                <a:lnTo>
                  <a:pt x="62" y="2"/>
                </a:lnTo>
                <a:lnTo>
                  <a:pt x="64" y="2"/>
                </a:lnTo>
                <a:lnTo>
                  <a:pt x="66" y="2"/>
                </a:lnTo>
                <a:lnTo>
                  <a:pt x="68" y="2"/>
                </a:lnTo>
                <a:lnTo>
                  <a:pt x="70" y="2"/>
                </a:lnTo>
                <a:lnTo>
                  <a:pt x="72" y="2"/>
                </a:lnTo>
                <a:lnTo>
                  <a:pt x="74" y="2"/>
                </a:lnTo>
                <a:lnTo>
                  <a:pt x="76" y="3"/>
                </a:lnTo>
                <a:lnTo>
                  <a:pt x="78" y="3"/>
                </a:lnTo>
                <a:lnTo>
                  <a:pt x="80" y="3"/>
                </a:lnTo>
                <a:lnTo>
                  <a:pt x="82" y="3"/>
                </a:lnTo>
                <a:lnTo>
                  <a:pt x="84" y="3"/>
                </a:lnTo>
                <a:lnTo>
                  <a:pt x="86" y="3"/>
                </a:lnTo>
                <a:lnTo>
                  <a:pt x="88" y="3"/>
                </a:lnTo>
                <a:lnTo>
                  <a:pt x="90" y="3"/>
                </a:lnTo>
                <a:lnTo>
                  <a:pt x="92" y="3"/>
                </a:lnTo>
                <a:lnTo>
                  <a:pt x="94" y="3"/>
                </a:lnTo>
                <a:lnTo>
                  <a:pt x="96" y="3"/>
                </a:lnTo>
                <a:lnTo>
                  <a:pt x="98" y="4"/>
                </a:lnTo>
                <a:lnTo>
                  <a:pt x="100" y="4"/>
                </a:lnTo>
                <a:lnTo>
                  <a:pt x="102" y="4"/>
                </a:lnTo>
                <a:lnTo>
                  <a:pt x="104" y="4"/>
                </a:lnTo>
                <a:lnTo>
                  <a:pt x="106" y="4"/>
                </a:lnTo>
                <a:lnTo>
                  <a:pt x="108" y="4"/>
                </a:lnTo>
                <a:lnTo>
                  <a:pt x="110" y="4"/>
                </a:lnTo>
                <a:lnTo>
                  <a:pt x="112" y="4"/>
                </a:lnTo>
                <a:lnTo>
                  <a:pt x="114" y="4"/>
                </a:lnTo>
                <a:lnTo>
                  <a:pt x="116" y="4"/>
                </a:lnTo>
                <a:lnTo>
                  <a:pt x="118" y="4"/>
                </a:lnTo>
                <a:lnTo>
                  <a:pt x="120" y="5"/>
                </a:lnTo>
                <a:lnTo>
                  <a:pt x="122" y="5"/>
                </a:lnTo>
                <a:lnTo>
                  <a:pt x="124" y="5"/>
                </a:lnTo>
                <a:lnTo>
                  <a:pt x="126" y="5"/>
                </a:lnTo>
                <a:lnTo>
                  <a:pt x="128" y="5"/>
                </a:lnTo>
                <a:lnTo>
                  <a:pt x="130" y="5"/>
                </a:lnTo>
                <a:lnTo>
                  <a:pt x="132" y="5"/>
                </a:lnTo>
                <a:lnTo>
                  <a:pt x="134" y="5"/>
                </a:lnTo>
                <a:lnTo>
                  <a:pt x="136" y="5"/>
                </a:lnTo>
                <a:lnTo>
                  <a:pt x="138" y="6"/>
                </a:lnTo>
                <a:lnTo>
                  <a:pt x="140" y="6"/>
                </a:lnTo>
                <a:lnTo>
                  <a:pt x="142" y="6"/>
                </a:lnTo>
                <a:lnTo>
                  <a:pt x="144" y="6"/>
                </a:lnTo>
                <a:lnTo>
                  <a:pt x="146" y="6"/>
                </a:lnTo>
                <a:lnTo>
                  <a:pt x="148" y="6"/>
                </a:lnTo>
                <a:lnTo>
                  <a:pt x="150" y="6"/>
                </a:lnTo>
                <a:lnTo>
                  <a:pt x="152" y="6"/>
                </a:lnTo>
                <a:lnTo>
                  <a:pt x="154" y="6"/>
                </a:lnTo>
                <a:lnTo>
                  <a:pt x="156" y="7"/>
                </a:lnTo>
                <a:lnTo>
                  <a:pt x="158" y="7"/>
                </a:lnTo>
                <a:lnTo>
                  <a:pt x="160" y="7"/>
                </a:lnTo>
                <a:lnTo>
                  <a:pt x="162" y="7"/>
                </a:lnTo>
                <a:lnTo>
                  <a:pt x="164" y="7"/>
                </a:lnTo>
                <a:lnTo>
                  <a:pt x="166" y="7"/>
                </a:lnTo>
                <a:lnTo>
                  <a:pt x="168" y="7"/>
                </a:lnTo>
                <a:lnTo>
                  <a:pt x="170" y="7"/>
                </a:lnTo>
                <a:lnTo>
                  <a:pt x="172" y="8"/>
                </a:lnTo>
                <a:lnTo>
                  <a:pt x="174" y="8"/>
                </a:lnTo>
                <a:lnTo>
                  <a:pt x="176" y="8"/>
                </a:lnTo>
                <a:lnTo>
                  <a:pt x="178" y="8"/>
                </a:lnTo>
                <a:lnTo>
                  <a:pt x="180" y="8"/>
                </a:lnTo>
                <a:lnTo>
                  <a:pt x="182" y="8"/>
                </a:lnTo>
                <a:lnTo>
                  <a:pt x="184" y="8"/>
                </a:lnTo>
                <a:lnTo>
                  <a:pt x="186" y="9"/>
                </a:lnTo>
                <a:lnTo>
                  <a:pt x="188" y="9"/>
                </a:lnTo>
                <a:lnTo>
                  <a:pt x="190" y="9"/>
                </a:lnTo>
                <a:lnTo>
                  <a:pt x="192" y="9"/>
                </a:lnTo>
                <a:lnTo>
                  <a:pt x="194" y="9"/>
                </a:lnTo>
                <a:lnTo>
                  <a:pt x="196" y="9"/>
                </a:lnTo>
                <a:lnTo>
                  <a:pt x="198" y="9"/>
                </a:lnTo>
                <a:lnTo>
                  <a:pt x="200" y="10"/>
                </a:lnTo>
                <a:lnTo>
                  <a:pt x="202" y="10"/>
                </a:lnTo>
                <a:lnTo>
                  <a:pt x="204" y="10"/>
                </a:lnTo>
                <a:lnTo>
                  <a:pt x="206" y="10"/>
                </a:lnTo>
                <a:lnTo>
                  <a:pt x="208" y="10"/>
                </a:lnTo>
                <a:lnTo>
                  <a:pt x="210" y="10"/>
                </a:lnTo>
                <a:lnTo>
                  <a:pt x="212" y="11"/>
                </a:lnTo>
                <a:lnTo>
                  <a:pt x="214" y="11"/>
                </a:lnTo>
                <a:lnTo>
                  <a:pt x="216" y="11"/>
                </a:lnTo>
                <a:lnTo>
                  <a:pt x="218" y="11"/>
                </a:lnTo>
                <a:lnTo>
                  <a:pt x="220" y="11"/>
                </a:lnTo>
                <a:lnTo>
                  <a:pt x="222" y="11"/>
                </a:lnTo>
                <a:lnTo>
                  <a:pt x="224" y="12"/>
                </a:lnTo>
                <a:lnTo>
                  <a:pt x="226" y="12"/>
                </a:lnTo>
                <a:lnTo>
                  <a:pt x="228" y="12"/>
                </a:lnTo>
                <a:lnTo>
                  <a:pt x="230" y="12"/>
                </a:lnTo>
                <a:lnTo>
                  <a:pt x="232" y="12"/>
                </a:lnTo>
                <a:lnTo>
                  <a:pt x="234" y="13"/>
                </a:lnTo>
                <a:lnTo>
                  <a:pt x="236" y="13"/>
                </a:lnTo>
                <a:lnTo>
                  <a:pt x="238" y="13"/>
                </a:lnTo>
                <a:lnTo>
                  <a:pt x="240" y="13"/>
                </a:lnTo>
                <a:lnTo>
                  <a:pt x="242" y="13"/>
                </a:lnTo>
                <a:lnTo>
                  <a:pt x="244" y="14"/>
                </a:lnTo>
                <a:lnTo>
                  <a:pt x="246" y="14"/>
                </a:lnTo>
                <a:lnTo>
                  <a:pt x="248" y="14"/>
                </a:lnTo>
                <a:lnTo>
                  <a:pt x="250" y="14"/>
                </a:lnTo>
                <a:lnTo>
                  <a:pt x="252" y="14"/>
                </a:lnTo>
                <a:lnTo>
                  <a:pt x="254" y="15"/>
                </a:lnTo>
                <a:lnTo>
                  <a:pt x="256" y="15"/>
                </a:lnTo>
                <a:lnTo>
                  <a:pt x="258" y="15"/>
                </a:lnTo>
                <a:lnTo>
                  <a:pt x="260" y="15"/>
                </a:lnTo>
                <a:lnTo>
                  <a:pt x="262" y="16"/>
                </a:lnTo>
                <a:lnTo>
                  <a:pt x="264" y="16"/>
                </a:lnTo>
                <a:lnTo>
                  <a:pt x="266" y="16"/>
                </a:lnTo>
                <a:lnTo>
                  <a:pt x="268" y="16"/>
                </a:lnTo>
                <a:lnTo>
                  <a:pt x="270" y="17"/>
                </a:lnTo>
                <a:lnTo>
                  <a:pt x="272" y="17"/>
                </a:lnTo>
                <a:lnTo>
                  <a:pt x="274" y="17"/>
                </a:lnTo>
                <a:lnTo>
                  <a:pt x="276" y="17"/>
                </a:lnTo>
                <a:lnTo>
                  <a:pt x="278" y="18"/>
                </a:lnTo>
                <a:lnTo>
                  <a:pt x="280" y="18"/>
                </a:lnTo>
                <a:lnTo>
                  <a:pt x="282" y="18"/>
                </a:lnTo>
                <a:lnTo>
                  <a:pt x="284" y="18"/>
                </a:lnTo>
                <a:lnTo>
                  <a:pt x="286" y="19"/>
                </a:lnTo>
                <a:lnTo>
                  <a:pt x="288" y="19"/>
                </a:lnTo>
                <a:lnTo>
                  <a:pt x="290" y="19"/>
                </a:lnTo>
                <a:lnTo>
                  <a:pt x="292" y="20"/>
                </a:lnTo>
                <a:lnTo>
                  <a:pt x="294" y="20"/>
                </a:lnTo>
                <a:lnTo>
                  <a:pt x="296" y="20"/>
                </a:lnTo>
                <a:lnTo>
                  <a:pt x="298" y="21"/>
                </a:lnTo>
                <a:lnTo>
                  <a:pt x="300" y="21"/>
                </a:lnTo>
                <a:lnTo>
                  <a:pt x="302" y="21"/>
                </a:lnTo>
                <a:lnTo>
                  <a:pt x="304" y="22"/>
                </a:lnTo>
                <a:lnTo>
                  <a:pt x="306" y="22"/>
                </a:lnTo>
                <a:lnTo>
                  <a:pt x="308" y="22"/>
                </a:lnTo>
                <a:lnTo>
                  <a:pt x="310" y="23"/>
                </a:lnTo>
                <a:lnTo>
                  <a:pt x="312" y="23"/>
                </a:lnTo>
                <a:lnTo>
                  <a:pt x="314" y="23"/>
                </a:lnTo>
                <a:lnTo>
                  <a:pt x="316" y="24"/>
                </a:lnTo>
                <a:lnTo>
                  <a:pt x="318" y="24"/>
                </a:lnTo>
                <a:lnTo>
                  <a:pt x="320" y="24"/>
                </a:lnTo>
                <a:lnTo>
                  <a:pt x="322" y="25"/>
                </a:lnTo>
                <a:lnTo>
                  <a:pt x="324" y="25"/>
                </a:lnTo>
                <a:lnTo>
                  <a:pt x="326" y="26"/>
                </a:lnTo>
                <a:lnTo>
                  <a:pt x="328" y="26"/>
                </a:lnTo>
                <a:lnTo>
                  <a:pt x="330" y="27"/>
                </a:lnTo>
                <a:lnTo>
                  <a:pt x="332" y="27"/>
                </a:lnTo>
                <a:lnTo>
                  <a:pt x="334" y="27"/>
                </a:lnTo>
                <a:lnTo>
                  <a:pt x="336" y="28"/>
                </a:lnTo>
                <a:lnTo>
                  <a:pt x="338" y="28"/>
                </a:lnTo>
                <a:lnTo>
                  <a:pt x="340" y="29"/>
                </a:lnTo>
                <a:lnTo>
                  <a:pt x="342" y="29"/>
                </a:lnTo>
                <a:lnTo>
                  <a:pt x="344" y="30"/>
                </a:lnTo>
                <a:lnTo>
                  <a:pt x="346" y="30"/>
                </a:lnTo>
                <a:lnTo>
                  <a:pt x="348" y="31"/>
                </a:lnTo>
                <a:lnTo>
                  <a:pt x="350" y="31"/>
                </a:lnTo>
                <a:lnTo>
                  <a:pt x="352" y="32"/>
                </a:lnTo>
                <a:lnTo>
                  <a:pt x="354" y="32"/>
                </a:lnTo>
                <a:lnTo>
                  <a:pt x="356" y="33"/>
                </a:lnTo>
                <a:lnTo>
                  <a:pt x="358" y="34"/>
                </a:lnTo>
                <a:lnTo>
                  <a:pt x="360" y="34"/>
                </a:lnTo>
                <a:lnTo>
                  <a:pt x="362" y="35"/>
                </a:lnTo>
                <a:lnTo>
                  <a:pt x="364" y="35"/>
                </a:lnTo>
                <a:lnTo>
                  <a:pt x="366" y="36"/>
                </a:lnTo>
                <a:lnTo>
                  <a:pt x="368" y="37"/>
                </a:lnTo>
                <a:lnTo>
                  <a:pt x="370" y="37"/>
                </a:lnTo>
                <a:lnTo>
                  <a:pt x="372" y="38"/>
                </a:lnTo>
                <a:lnTo>
                  <a:pt x="374" y="39"/>
                </a:lnTo>
                <a:lnTo>
                  <a:pt x="376" y="39"/>
                </a:lnTo>
                <a:lnTo>
                  <a:pt x="378" y="40"/>
                </a:lnTo>
                <a:lnTo>
                  <a:pt x="380" y="41"/>
                </a:lnTo>
                <a:lnTo>
                  <a:pt x="382" y="42"/>
                </a:lnTo>
                <a:lnTo>
                  <a:pt x="384" y="43"/>
                </a:lnTo>
                <a:lnTo>
                  <a:pt x="386" y="43"/>
                </a:lnTo>
                <a:lnTo>
                  <a:pt x="388" y="44"/>
                </a:lnTo>
                <a:lnTo>
                  <a:pt x="390" y="45"/>
                </a:lnTo>
                <a:lnTo>
                  <a:pt x="392" y="46"/>
                </a:lnTo>
                <a:lnTo>
                  <a:pt x="394" y="47"/>
                </a:lnTo>
                <a:lnTo>
                  <a:pt x="396" y="48"/>
                </a:lnTo>
                <a:lnTo>
                  <a:pt x="398" y="49"/>
                </a:lnTo>
                <a:lnTo>
                  <a:pt x="400" y="50"/>
                </a:lnTo>
                <a:lnTo>
                  <a:pt x="402" y="51"/>
                </a:lnTo>
                <a:lnTo>
                  <a:pt x="404" y="52"/>
                </a:lnTo>
                <a:lnTo>
                  <a:pt x="406" y="53"/>
                </a:lnTo>
                <a:lnTo>
                  <a:pt x="408" y="54"/>
                </a:lnTo>
                <a:lnTo>
                  <a:pt x="410" y="56"/>
                </a:lnTo>
                <a:lnTo>
                  <a:pt x="412" y="57"/>
                </a:lnTo>
                <a:lnTo>
                  <a:pt x="414" y="58"/>
                </a:lnTo>
                <a:lnTo>
                  <a:pt x="416" y="60"/>
                </a:lnTo>
                <a:lnTo>
                  <a:pt x="418" y="61"/>
                </a:lnTo>
                <a:lnTo>
                  <a:pt x="420" y="62"/>
                </a:lnTo>
                <a:lnTo>
                  <a:pt x="422" y="64"/>
                </a:lnTo>
                <a:lnTo>
                  <a:pt x="424" y="65"/>
                </a:lnTo>
                <a:lnTo>
                  <a:pt x="426" y="67"/>
                </a:lnTo>
                <a:lnTo>
                  <a:pt x="428" y="69"/>
                </a:lnTo>
                <a:lnTo>
                  <a:pt x="430" y="70"/>
                </a:lnTo>
                <a:lnTo>
                  <a:pt x="432" y="72"/>
                </a:lnTo>
                <a:lnTo>
                  <a:pt x="434" y="74"/>
                </a:lnTo>
                <a:lnTo>
                  <a:pt x="436" y="76"/>
                </a:lnTo>
                <a:lnTo>
                  <a:pt x="438" y="78"/>
                </a:lnTo>
                <a:lnTo>
                  <a:pt x="440" y="80"/>
                </a:lnTo>
                <a:lnTo>
                  <a:pt x="442" y="83"/>
                </a:lnTo>
                <a:lnTo>
                  <a:pt x="444" y="85"/>
                </a:lnTo>
                <a:lnTo>
                  <a:pt x="446" y="88"/>
                </a:lnTo>
                <a:lnTo>
                  <a:pt x="448" y="90"/>
                </a:lnTo>
                <a:lnTo>
                  <a:pt x="450" y="93"/>
                </a:lnTo>
                <a:lnTo>
                  <a:pt x="452" y="96"/>
                </a:lnTo>
                <a:lnTo>
                  <a:pt x="454" y="99"/>
                </a:lnTo>
                <a:lnTo>
                  <a:pt x="456" y="102"/>
                </a:lnTo>
                <a:lnTo>
                  <a:pt x="458" y="106"/>
                </a:lnTo>
                <a:lnTo>
                  <a:pt x="460" y="109"/>
                </a:lnTo>
                <a:lnTo>
                  <a:pt x="462" y="113"/>
                </a:lnTo>
                <a:lnTo>
                  <a:pt x="464" y="117"/>
                </a:lnTo>
                <a:lnTo>
                  <a:pt x="466" y="122"/>
                </a:lnTo>
                <a:lnTo>
                  <a:pt x="468" y="127"/>
                </a:lnTo>
                <a:lnTo>
                  <a:pt x="470" y="132"/>
                </a:lnTo>
                <a:lnTo>
                  <a:pt x="472" y="137"/>
                </a:lnTo>
                <a:lnTo>
                  <a:pt x="474" y="143"/>
                </a:lnTo>
                <a:lnTo>
                  <a:pt x="476" y="149"/>
                </a:lnTo>
                <a:lnTo>
                  <a:pt x="478" y="156"/>
                </a:lnTo>
                <a:lnTo>
                  <a:pt x="480" y="163"/>
                </a:lnTo>
                <a:lnTo>
                  <a:pt x="482" y="171"/>
                </a:lnTo>
                <a:lnTo>
                  <a:pt x="484" y="180"/>
                </a:lnTo>
                <a:lnTo>
                  <a:pt x="486" y="190"/>
                </a:lnTo>
                <a:lnTo>
                  <a:pt x="488" y="200"/>
                </a:lnTo>
                <a:lnTo>
                  <a:pt x="490" y="212"/>
                </a:lnTo>
                <a:lnTo>
                  <a:pt x="492" y="225"/>
                </a:lnTo>
                <a:lnTo>
                  <a:pt x="493" y="232"/>
                </a:lnTo>
                <a:lnTo>
                  <a:pt x="494" y="240"/>
                </a:lnTo>
                <a:lnTo>
                  <a:pt x="495" y="248"/>
                </a:lnTo>
                <a:lnTo>
                  <a:pt x="496" y="257"/>
                </a:lnTo>
                <a:lnTo>
                  <a:pt x="497" y="266"/>
                </a:lnTo>
                <a:lnTo>
                  <a:pt x="498" y="276"/>
                </a:lnTo>
                <a:lnTo>
                  <a:pt x="499" y="286"/>
                </a:lnTo>
                <a:lnTo>
                  <a:pt x="500" y="298"/>
                </a:lnTo>
                <a:lnTo>
                  <a:pt x="501" y="310"/>
                </a:lnTo>
                <a:lnTo>
                  <a:pt x="502" y="323"/>
                </a:lnTo>
                <a:lnTo>
                  <a:pt x="503" y="330"/>
                </a:lnTo>
                <a:lnTo>
                  <a:pt x="503" y="337"/>
                </a:lnTo>
                <a:lnTo>
                  <a:pt x="504" y="345"/>
                </a:lnTo>
                <a:lnTo>
                  <a:pt x="504" y="353"/>
                </a:lnTo>
                <a:lnTo>
                  <a:pt x="505" y="361"/>
                </a:lnTo>
                <a:lnTo>
                  <a:pt x="505" y="369"/>
                </a:lnTo>
              </a:path>
            </a:pathLst>
          </a:custGeom>
          <a:noFill/>
          <a:ln w="444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4" name="Group 175"/>
          <p:cNvGrpSpPr>
            <a:grpSpLocks/>
          </p:cNvGrpSpPr>
          <p:nvPr/>
        </p:nvGrpSpPr>
        <p:grpSpPr bwMode="auto">
          <a:xfrm flipH="1">
            <a:off x="289719" y="1313655"/>
            <a:ext cx="1449388" cy="2433638"/>
            <a:chOff x="3559175" y="1282700"/>
            <a:chExt cx="1449388" cy="2433638"/>
          </a:xfrm>
        </p:grpSpPr>
        <p:sp>
          <p:nvSpPr>
            <p:cNvPr id="13343" name="Freeform 171"/>
            <p:cNvSpPr>
              <a:spLocks/>
            </p:cNvSpPr>
            <p:nvPr/>
          </p:nvSpPr>
          <p:spPr bwMode="auto">
            <a:xfrm>
              <a:off x="3559175" y="1344613"/>
              <a:ext cx="1449388" cy="2371725"/>
            </a:xfrm>
            <a:custGeom>
              <a:avLst/>
              <a:gdLst>
                <a:gd name="T0" fmla="*/ 2147483647 w 242"/>
                <a:gd name="T1" fmla="*/ 2147483647 h 342"/>
                <a:gd name="T2" fmla="*/ 2147483647 w 242"/>
                <a:gd name="T3" fmla="*/ 2147483647 h 342"/>
                <a:gd name="T4" fmla="*/ 2147483647 w 242"/>
                <a:gd name="T5" fmla="*/ 2147483647 h 342"/>
                <a:gd name="T6" fmla="*/ 2147483647 w 242"/>
                <a:gd name="T7" fmla="*/ 2147483647 h 342"/>
                <a:gd name="T8" fmla="*/ 2147483647 w 242"/>
                <a:gd name="T9" fmla="*/ 2147483647 h 342"/>
                <a:gd name="T10" fmla="*/ 2147483647 w 242"/>
                <a:gd name="T11" fmla="*/ 2147483647 h 342"/>
                <a:gd name="T12" fmla="*/ 2147483647 w 242"/>
                <a:gd name="T13" fmla="*/ 2147483647 h 342"/>
                <a:gd name="T14" fmla="*/ 2147483647 w 242"/>
                <a:gd name="T15" fmla="*/ 2147483647 h 342"/>
                <a:gd name="T16" fmla="*/ 2147483647 w 242"/>
                <a:gd name="T17" fmla="*/ 2147483647 h 342"/>
                <a:gd name="T18" fmla="*/ 2147483647 w 242"/>
                <a:gd name="T19" fmla="*/ 2147483647 h 342"/>
                <a:gd name="T20" fmla="*/ 2147483647 w 242"/>
                <a:gd name="T21" fmla="*/ 2147483647 h 342"/>
                <a:gd name="T22" fmla="*/ 2147483647 w 242"/>
                <a:gd name="T23" fmla="*/ 2147483647 h 342"/>
                <a:gd name="T24" fmla="*/ 2147483647 w 242"/>
                <a:gd name="T25" fmla="*/ 2147483647 h 342"/>
                <a:gd name="T26" fmla="*/ 2147483647 w 242"/>
                <a:gd name="T27" fmla="*/ 2147483647 h 342"/>
                <a:gd name="T28" fmla="*/ 2147483647 w 242"/>
                <a:gd name="T29" fmla="*/ 2147483647 h 342"/>
                <a:gd name="T30" fmla="*/ 2147483647 w 242"/>
                <a:gd name="T31" fmla="*/ 2147483647 h 342"/>
                <a:gd name="T32" fmla="*/ 2147483647 w 242"/>
                <a:gd name="T33" fmla="*/ 2147483647 h 342"/>
                <a:gd name="T34" fmla="*/ 2147483647 w 242"/>
                <a:gd name="T35" fmla="*/ 2147483647 h 342"/>
                <a:gd name="T36" fmla="*/ 2147483647 w 242"/>
                <a:gd name="T37" fmla="*/ 2147483647 h 342"/>
                <a:gd name="T38" fmla="*/ 2147483647 w 242"/>
                <a:gd name="T39" fmla="*/ 2147483647 h 342"/>
                <a:gd name="T40" fmla="*/ 2147483647 w 242"/>
                <a:gd name="T41" fmla="*/ 2147483647 h 342"/>
                <a:gd name="T42" fmla="*/ 2147483647 w 242"/>
                <a:gd name="T43" fmla="*/ 2147483647 h 342"/>
                <a:gd name="T44" fmla="*/ 2147483647 w 242"/>
                <a:gd name="T45" fmla="*/ 2147483647 h 342"/>
                <a:gd name="T46" fmla="*/ 2147483647 w 242"/>
                <a:gd name="T47" fmla="*/ 2147483647 h 342"/>
                <a:gd name="T48" fmla="*/ 2147483647 w 242"/>
                <a:gd name="T49" fmla="*/ 2147483647 h 342"/>
                <a:gd name="T50" fmla="*/ 2147483647 w 242"/>
                <a:gd name="T51" fmla="*/ 2147483647 h 342"/>
                <a:gd name="T52" fmla="*/ 2147483647 w 242"/>
                <a:gd name="T53" fmla="*/ 2147483647 h 342"/>
                <a:gd name="T54" fmla="*/ 2147483647 w 242"/>
                <a:gd name="T55" fmla="*/ 2147483647 h 342"/>
                <a:gd name="T56" fmla="*/ 2147483647 w 242"/>
                <a:gd name="T57" fmla="*/ 2147483647 h 342"/>
                <a:gd name="T58" fmla="*/ 2147483647 w 242"/>
                <a:gd name="T59" fmla="*/ 2147483647 h 342"/>
                <a:gd name="T60" fmla="*/ 2147483647 w 242"/>
                <a:gd name="T61" fmla="*/ 2147483647 h 342"/>
                <a:gd name="T62" fmla="*/ 2147483647 w 242"/>
                <a:gd name="T63" fmla="*/ 2147483647 h 342"/>
                <a:gd name="T64" fmla="*/ 2147483647 w 242"/>
                <a:gd name="T65" fmla="*/ 2147483647 h 342"/>
                <a:gd name="T66" fmla="*/ 2147483647 w 242"/>
                <a:gd name="T67" fmla="*/ 2147483647 h 342"/>
                <a:gd name="T68" fmla="*/ 2147483647 w 242"/>
                <a:gd name="T69" fmla="*/ 2147483647 h 342"/>
                <a:gd name="T70" fmla="*/ 2147483647 w 242"/>
                <a:gd name="T71" fmla="*/ 2147483647 h 342"/>
                <a:gd name="T72" fmla="*/ 2147483647 w 242"/>
                <a:gd name="T73" fmla="*/ 2147483647 h 342"/>
                <a:gd name="T74" fmla="*/ 2147483647 w 242"/>
                <a:gd name="T75" fmla="*/ 2147483647 h 342"/>
                <a:gd name="T76" fmla="*/ 2147483647 w 242"/>
                <a:gd name="T77" fmla="*/ 2147483647 h 342"/>
                <a:gd name="T78" fmla="*/ 2147483647 w 242"/>
                <a:gd name="T79" fmla="*/ 2147483647 h 342"/>
                <a:gd name="T80" fmla="*/ 2147483647 w 242"/>
                <a:gd name="T81" fmla="*/ 2147483647 h 342"/>
                <a:gd name="T82" fmla="*/ 2147483647 w 242"/>
                <a:gd name="T83" fmla="*/ 2147483647 h 342"/>
                <a:gd name="T84" fmla="*/ 2147483647 w 242"/>
                <a:gd name="T85" fmla="*/ 2147483647 h 342"/>
                <a:gd name="T86" fmla="*/ 2147483647 w 242"/>
                <a:gd name="T87" fmla="*/ 2147483647 h 342"/>
                <a:gd name="T88" fmla="*/ 2147483647 w 242"/>
                <a:gd name="T89" fmla="*/ 2147483647 h 342"/>
                <a:gd name="T90" fmla="*/ 2147483647 w 242"/>
                <a:gd name="T91" fmla="*/ 2147483647 h 342"/>
                <a:gd name="T92" fmla="*/ 2147483647 w 242"/>
                <a:gd name="T93" fmla="*/ 2147483647 h 342"/>
                <a:gd name="T94" fmla="*/ 2147483647 w 242"/>
                <a:gd name="T95" fmla="*/ 2147483647 h 342"/>
                <a:gd name="T96" fmla="*/ 2147483647 w 242"/>
                <a:gd name="T97" fmla="*/ 2147483647 h 342"/>
                <a:gd name="T98" fmla="*/ 2147483647 w 242"/>
                <a:gd name="T99" fmla="*/ 2147483647 h 342"/>
                <a:gd name="T100" fmla="*/ 2147483647 w 242"/>
                <a:gd name="T101" fmla="*/ 2147483647 h 342"/>
                <a:gd name="T102" fmla="*/ 2147483647 w 242"/>
                <a:gd name="T103" fmla="*/ 2147483647 h 342"/>
                <a:gd name="T104" fmla="*/ 2147483647 w 242"/>
                <a:gd name="T105" fmla="*/ 2147483647 h 342"/>
                <a:gd name="T106" fmla="*/ 2147483647 w 242"/>
                <a:gd name="T107" fmla="*/ 2147483647 h 34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2"/>
                <a:gd name="T163" fmla="*/ 0 h 342"/>
                <a:gd name="T164" fmla="*/ 242 w 242"/>
                <a:gd name="T165" fmla="*/ 342 h 34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2" h="342">
                  <a:moveTo>
                    <a:pt x="0" y="0"/>
                  </a:moveTo>
                  <a:lnTo>
                    <a:pt x="1" y="8"/>
                  </a:lnTo>
                  <a:lnTo>
                    <a:pt x="1" y="16"/>
                  </a:lnTo>
                  <a:lnTo>
                    <a:pt x="2" y="23"/>
                  </a:lnTo>
                  <a:lnTo>
                    <a:pt x="2" y="30"/>
                  </a:lnTo>
                  <a:lnTo>
                    <a:pt x="3" y="37"/>
                  </a:lnTo>
                  <a:lnTo>
                    <a:pt x="3" y="44"/>
                  </a:lnTo>
                  <a:lnTo>
                    <a:pt x="4" y="50"/>
                  </a:lnTo>
                  <a:lnTo>
                    <a:pt x="4" y="57"/>
                  </a:lnTo>
                  <a:lnTo>
                    <a:pt x="5" y="62"/>
                  </a:lnTo>
                  <a:lnTo>
                    <a:pt x="5" y="68"/>
                  </a:lnTo>
                  <a:lnTo>
                    <a:pt x="6" y="74"/>
                  </a:lnTo>
                  <a:lnTo>
                    <a:pt x="6" y="79"/>
                  </a:lnTo>
                  <a:lnTo>
                    <a:pt x="7" y="84"/>
                  </a:lnTo>
                  <a:lnTo>
                    <a:pt x="7" y="89"/>
                  </a:lnTo>
                  <a:lnTo>
                    <a:pt x="8" y="94"/>
                  </a:lnTo>
                  <a:lnTo>
                    <a:pt x="8" y="98"/>
                  </a:lnTo>
                  <a:lnTo>
                    <a:pt x="9" y="103"/>
                  </a:lnTo>
                  <a:lnTo>
                    <a:pt x="9" y="107"/>
                  </a:lnTo>
                  <a:lnTo>
                    <a:pt x="10" y="111"/>
                  </a:lnTo>
                  <a:lnTo>
                    <a:pt x="10" y="115"/>
                  </a:lnTo>
                  <a:lnTo>
                    <a:pt x="11" y="119"/>
                  </a:lnTo>
                  <a:lnTo>
                    <a:pt x="11" y="123"/>
                  </a:lnTo>
                  <a:lnTo>
                    <a:pt x="12" y="127"/>
                  </a:lnTo>
                  <a:lnTo>
                    <a:pt x="12" y="130"/>
                  </a:lnTo>
                  <a:lnTo>
                    <a:pt x="13" y="134"/>
                  </a:lnTo>
                  <a:lnTo>
                    <a:pt x="13" y="137"/>
                  </a:lnTo>
                  <a:lnTo>
                    <a:pt x="14" y="141"/>
                  </a:lnTo>
                  <a:lnTo>
                    <a:pt x="14" y="144"/>
                  </a:lnTo>
                  <a:lnTo>
                    <a:pt x="15" y="147"/>
                  </a:lnTo>
                  <a:lnTo>
                    <a:pt x="15" y="150"/>
                  </a:lnTo>
                  <a:lnTo>
                    <a:pt x="16" y="153"/>
                  </a:lnTo>
                  <a:lnTo>
                    <a:pt x="16" y="156"/>
                  </a:lnTo>
                  <a:lnTo>
                    <a:pt x="17" y="159"/>
                  </a:lnTo>
                  <a:lnTo>
                    <a:pt x="17" y="161"/>
                  </a:lnTo>
                  <a:lnTo>
                    <a:pt x="18" y="164"/>
                  </a:lnTo>
                  <a:lnTo>
                    <a:pt x="18" y="167"/>
                  </a:lnTo>
                  <a:lnTo>
                    <a:pt x="19" y="169"/>
                  </a:lnTo>
                  <a:lnTo>
                    <a:pt x="19" y="172"/>
                  </a:lnTo>
                  <a:lnTo>
                    <a:pt x="20" y="174"/>
                  </a:lnTo>
                  <a:lnTo>
                    <a:pt x="20" y="177"/>
                  </a:lnTo>
                  <a:lnTo>
                    <a:pt x="21" y="179"/>
                  </a:lnTo>
                  <a:lnTo>
                    <a:pt x="21" y="181"/>
                  </a:lnTo>
                  <a:lnTo>
                    <a:pt x="22" y="183"/>
                  </a:lnTo>
                  <a:lnTo>
                    <a:pt x="22" y="185"/>
                  </a:lnTo>
                  <a:lnTo>
                    <a:pt x="23" y="188"/>
                  </a:lnTo>
                  <a:lnTo>
                    <a:pt x="23" y="190"/>
                  </a:lnTo>
                  <a:lnTo>
                    <a:pt x="24" y="192"/>
                  </a:lnTo>
                  <a:lnTo>
                    <a:pt x="24" y="194"/>
                  </a:lnTo>
                  <a:lnTo>
                    <a:pt x="25" y="196"/>
                  </a:lnTo>
                  <a:lnTo>
                    <a:pt x="26" y="199"/>
                  </a:lnTo>
                  <a:lnTo>
                    <a:pt x="26" y="202"/>
                  </a:lnTo>
                  <a:lnTo>
                    <a:pt x="27" y="205"/>
                  </a:lnTo>
                  <a:lnTo>
                    <a:pt x="28" y="207"/>
                  </a:lnTo>
                  <a:lnTo>
                    <a:pt x="29" y="210"/>
                  </a:lnTo>
                  <a:lnTo>
                    <a:pt x="29" y="212"/>
                  </a:lnTo>
                  <a:lnTo>
                    <a:pt x="30" y="214"/>
                  </a:lnTo>
                  <a:lnTo>
                    <a:pt x="31" y="216"/>
                  </a:lnTo>
                  <a:lnTo>
                    <a:pt x="32" y="219"/>
                  </a:lnTo>
                  <a:lnTo>
                    <a:pt x="32" y="221"/>
                  </a:lnTo>
                  <a:lnTo>
                    <a:pt x="33" y="223"/>
                  </a:lnTo>
                  <a:lnTo>
                    <a:pt x="34" y="225"/>
                  </a:lnTo>
                  <a:lnTo>
                    <a:pt x="35" y="227"/>
                  </a:lnTo>
                  <a:lnTo>
                    <a:pt x="35" y="229"/>
                  </a:lnTo>
                  <a:lnTo>
                    <a:pt x="36" y="231"/>
                  </a:lnTo>
                  <a:lnTo>
                    <a:pt x="37" y="233"/>
                  </a:lnTo>
                  <a:lnTo>
                    <a:pt x="38" y="236"/>
                  </a:lnTo>
                  <a:lnTo>
                    <a:pt x="39" y="239"/>
                  </a:lnTo>
                  <a:lnTo>
                    <a:pt x="41" y="241"/>
                  </a:lnTo>
                  <a:lnTo>
                    <a:pt x="42" y="243"/>
                  </a:lnTo>
                  <a:lnTo>
                    <a:pt x="43" y="246"/>
                  </a:lnTo>
                  <a:lnTo>
                    <a:pt x="44" y="248"/>
                  </a:lnTo>
                  <a:lnTo>
                    <a:pt x="45" y="250"/>
                  </a:lnTo>
                  <a:lnTo>
                    <a:pt x="46" y="252"/>
                  </a:lnTo>
                  <a:lnTo>
                    <a:pt x="47" y="254"/>
                  </a:lnTo>
                  <a:lnTo>
                    <a:pt x="48" y="256"/>
                  </a:lnTo>
                  <a:lnTo>
                    <a:pt x="50" y="258"/>
                  </a:lnTo>
                  <a:lnTo>
                    <a:pt x="51" y="259"/>
                  </a:lnTo>
                  <a:lnTo>
                    <a:pt x="52" y="261"/>
                  </a:lnTo>
                  <a:lnTo>
                    <a:pt x="53" y="263"/>
                  </a:lnTo>
                  <a:lnTo>
                    <a:pt x="55" y="265"/>
                  </a:lnTo>
                  <a:lnTo>
                    <a:pt x="56" y="268"/>
                  </a:lnTo>
                  <a:lnTo>
                    <a:pt x="58" y="270"/>
                  </a:lnTo>
                  <a:lnTo>
                    <a:pt x="60" y="272"/>
                  </a:lnTo>
                  <a:lnTo>
                    <a:pt x="61" y="274"/>
                  </a:lnTo>
                  <a:lnTo>
                    <a:pt x="63" y="276"/>
                  </a:lnTo>
                  <a:lnTo>
                    <a:pt x="65" y="278"/>
                  </a:lnTo>
                  <a:lnTo>
                    <a:pt x="66" y="280"/>
                  </a:lnTo>
                  <a:lnTo>
                    <a:pt x="68" y="282"/>
                  </a:lnTo>
                  <a:lnTo>
                    <a:pt x="70" y="283"/>
                  </a:lnTo>
                  <a:lnTo>
                    <a:pt x="71" y="285"/>
                  </a:lnTo>
                  <a:lnTo>
                    <a:pt x="73" y="286"/>
                  </a:lnTo>
                  <a:lnTo>
                    <a:pt x="75" y="288"/>
                  </a:lnTo>
                  <a:lnTo>
                    <a:pt x="77" y="289"/>
                  </a:lnTo>
                  <a:lnTo>
                    <a:pt x="78" y="291"/>
                  </a:lnTo>
                  <a:lnTo>
                    <a:pt x="80" y="292"/>
                  </a:lnTo>
                  <a:lnTo>
                    <a:pt x="82" y="294"/>
                  </a:lnTo>
                  <a:lnTo>
                    <a:pt x="83" y="295"/>
                  </a:lnTo>
                  <a:lnTo>
                    <a:pt x="85" y="296"/>
                  </a:lnTo>
                  <a:lnTo>
                    <a:pt x="87" y="297"/>
                  </a:lnTo>
                  <a:lnTo>
                    <a:pt x="88" y="298"/>
                  </a:lnTo>
                  <a:lnTo>
                    <a:pt x="90" y="300"/>
                  </a:lnTo>
                  <a:lnTo>
                    <a:pt x="92" y="301"/>
                  </a:lnTo>
                  <a:lnTo>
                    <a:pt x="94" y="302"/>
                  </a:lnTo>
                  <a:lnTo>
                    <a:pt x="97" y="304"/>
                  </a:lnTo>
                  <a:lnTo>
                    <a:pt x="99" y="305"/>
                  </a:lnTo>
                  <a:lnTo>
                    <a:pt x="102" y="307"/>
                  </a:lnTo>
                  <a:lnTo>
                    <a:pt x="104" y="308"/>
                  </a:lnTo>
                  <a:lnTo>
                    <a:pt x="107" y="309"/>
                  </a:lnTo>
                  <a:lnTo>
                    <a:pt x="109" y="311"/>
                  </a:lnTo>
                  <a:lnTo>
                    <a:pt x="112" y="312"/>
                  </a:lnTo>
                  <a:lnTo>
                    <a:pt x="114" y="313"/>
                  </a:lnTo>
                  <a:lnTo>
                    <a:pt x="117" y="314"/>
                  </a:lnTo>
                  <a:lnTo>
                    <a:pt x="120" y="315"/>
                  </a:lnTo>
                  <a:lnTo>
                    <a:pt x="122" y="316"/>
                  </a:lnTo>
                  <a:lnTo>
                    <a:pt x="125" y="317"/>
                  </a:lnTo>
                  <a:lnTo>
                    <a:pt x="127" y="318"/>
                  </a:lnTo>
                  <a:lnTo>
                    <a:pt x="130" y="319"/>
                  </a:lnTo>
                  <a:lnTo>
                    <a:pt x="132" y="320"/>
                  </a:lnTo>
                  <a:lnTo>
                    <a:pt x="135" y="321"/>
                  </a:lnTo>
                  <a:lnTo>
                    <a:pt x="137" y="322"/>
                  </a:lnTo>
                  <a:lnTo>
                    <a:pt x="140" y="322"/>
                  </a:lnTo>
                  <a:lnTo>
                    <a:pt x="142" y="323"/>
                  </a:lnTo>
                  <a:lnTo>
                    <a:pt x="145" y="324"/>
                  </a:lnTo>
                  <a:lnTo>
                    <a:pt x="147" y="325"/>
                  </a:lnTo>
                  <a:lnTo>
                    <a:pt x="150" y="325"/>
                  </a:lnTo>
                  <a:lnTo>
                    <a:pt x="152" y="326"/>
                  </a:lnTo>
                  <a:lnTo>
                    <a:pt x="155" y="327"/>
                  </a:lnTo>
                  <a:lnTo>
                    <a:pt x="158" y="328"/>
                  </a:lnTo>
                  <a:lnTo>
                    <a:pt x="160" y="328"/>
                  </a:lnTo>
                  <a:lnTo>
                    <a:pt x="163" y="329"/>
                  </a:lnTo>
                  <a:lnTo>
                    <a:pt x="165" y="329"/>
                  </a:lnTo>
                  <a:lnTo>
                    <a:pt x="168" y="330"/>
                  </a:lnTo>
                  <a:lnTo>
                    <a:pt x="170" y="331"/>
                  </a:lnTo>
                  <a:lnTo>
                    <a:pt x="173" y="331"/>
                  </a:lnTo>
                  <a:lnTo>
                    <a:pt x="175" y="332"/>
                  </a:lnTo>
                  <a:lnTo>
                    <a:pt x="178" y="332"/>
                  </a:lnTo>
                  <a:lnTo>
                    <a:pt x="180" y="333"/>
                  </a:lnTo>
                  <a:lnTo>
                    <a:pt x="183" y="333"/>
                  </a:lnTo>
                  <a:lnTo>
                    <a:pt x="185" y="334"/>
                  </a:lnTo>
                  <a:lnTo>
                    <a:pt x="188" y="334"/>
                  </a:lnTo>
                  <a:lnTo>
                    <a:pt x="190" y="335"/>
                  </a:lnTo>
                  <a:lnTo>
                    <a:pt x="193" y="335"/>
                  </a:lnTo>
                  <a:lnTo>
                    <a:pt x="195" y="336"/>
                  </a:lnTo>
                  <a:lnTo>
                    <a:pt x="198" y="336"/>
                  </a:lnTo>
                  <a:lnTo>
                    <a:pt x="201" y="336"/>
                  </a:lnTo>
                  <a:lnTo>
                    <a:pt x="203" y="337"/>
                  </a:lnTo>
                  <a:lnTo>
                    <a:pt x="206" y="337"/>
                  </a:lnTo>
                  <a:lnTo>
                    <a:pt x="208" y="338"/>
                  </a:lnTo>
                  <a:lnTo>
                    <a:pt x="211" y="338"/>
                  </a:lnTo>
                  <a:lnTo>
                    <a:pt x="213" y="339"/>
                  </a:lnTo>
                  <a:lnTo>
                    <a:pt x="216" y="339"/>
                  </a:lnTo>
                  <a:lnTo>
                    <a:pt x="218" y="339"/>
                  </a:lnTo>
                  <a:lnTo>
                    <a:pt x="221" y="340"/>
                  </a:lnTo>
                  <a:lnTo>
                    <a:pt x="223" y="340"/>
                  </a:lnTo>
                  <a:lnTo>
                    <a:pt x="226" y="340"/>
                  </a:lnTo>
                  <a:lnTo>
                    <a:pt x="228" y="341"/>
                  </a:lnTo>
                  <a:lnTo>
                    <a:pt x="231" y="341"/>
                  </a:lnTo>
                  <a:lnTo>
                    <a:pt x="233" y="341"/>
                  </a:lnTo>
                  <a:lnTo>
                    <a:pt x="236" y="342"/>
                  </a:lnTo>
                  <a:lnTo>
                    <a:pt x="239" y="342"/>
                  </a:lnTo>
                  <a:lnTo>
                    <a:pt x="241" y="342"/>
                  </a:lnTo>
                  <a:lnTo>
                    <a:pt x="242" y="342"/>
                  </a:lnTo>
                </a:path>
              </a:pathLst>
            </a:custGeom>
            <a:noFill/>
            <a:ln w="444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4" name="Line 170"/>
            <p:cNvSpPr>
              <a:spLocks noChangeShapeType="1"/>
            </p:cNvSpPr>
            <p:nvPr/>
          </p:nvSpPr>
          <p:spPr bwMode="auto">
            <a:xfrm flipV="1">
              <a:off x="3559175" y="1282700"/>
              <a:ext cx="1588" cy="61913"/>
            </a:xfrm>
            <a:prstGeom prst="line">
              <a:avLst/>
            </a:prstGeom>
            <a:noFill/>
            <a:ln w="444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7" name="TextBox 176"/>
          <p:cNvSpPr txBox="1">
            <a:spLocks noChangeArrowheads="1"/>
          </p:cNvSpPr>
          <p:nvPr/>
        </p:nvSpPr>
        <p:spPr bwMode="auto">
          <a:xfrm>
            <a:off x="5102225" y="1223963"/>
            <a:ext cx="3613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x-intercept </a:t>
            </a:r>
            <a:r>
              <a:rPr lang="en-CA" sz="2000">
                <a:solidFill>
                  <a:srgbClr val="FF0000"/>
                </a:solidFill>
                <a:sym typeface="Wingdings" pitchFamily="2" charset="2"/>
              </a:rPr>
              <a:t> Vertical</a:t>
            </a:r>
            <a:br>
              <a:rPr lang="en-CA" sz="2000">
                <a:solidFill>
                  <a:srgbClr val="FF0000"/>
                </a:solidFill>
                <a:sym typeface="Wingdings" pitchFamily="2" charset="2"/>
              </a:rPr>
            </a:br>
            <a:r>
              <a:rPr lang="en-CA" sz="2000">
                <a:solidFill>
                  <a:srgbClr val="FF0000"/>
                </a:solidFill>
                <a:sym typeface="Wingdings" pitchFamily="2" charset="2"/>
              </a:rPr>
              <a:t>Asymptote</a:t>
            </a:r>
            <a:endParaRPr lang="en-CA" sz="2000">
              <a:solidFill>
                <a:srgbClr val="FF0000"/>
              </a:solidFill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 rot="5400000">
            <a:off x="-810419" y="3967162"/>
            <a:ext cx="5308600" cy="1587"/>
          </a:xfrm>
          <a:prstGeom prst="line">
            <a:avLst/>
          </a:prstGeom>
          <a:ln w="412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>
            <a:spLocks noChangeArrowheads="1"/>
          </p:cNvSpPr>
          <p:nvPr/>
        </p:nvSpPr>
        <p:spPr bwMode="auto">
          <a:xfrm>
            <a:off x="5092700" y="2114550"/>
            <a:ext cx="3305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common points with a 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Y-coordinate of 1 or -1</a:t>
            </a:r>
          </a:p>
        </p:txBody>
      </p:sp>
      <p:sp>
        <p:nvSpPr>
          <p:cNvPr id="181" name="Oval 180"/>
          <p:cNvSpPr/>
          <p:nvPr/>
        </p:nvSpPr>
        <p:spPr>
          <a:xfrm>
            <a:off x="1043608" y="3444875"/>
            <a:ext cx="90487" cy="106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2" name="Oval 181"/>
          <p:cNvSpPr/>
          <p:nvPr/>
        </p:nvSpPr>
        <p:spPr>
          <a:xfrm>
            <a:off x="2590800" y="4327525"/>
            <a:ext cx="92075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3" name="Oval 182"/>
          <p:cNvSpPr/>
          <p:nvPr/>
        </p:nvSpPr>
        <p:spPr>
          <a:xfrm>
            <a:off x="1403648" y="3657600"/>
            <a:ext cx="90487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4" name="TextBox 183"/>
          <p:cNvSpPr txBox="1">
            <a:spLocks noChangeArrowheads="1"/>
          </p:cNvSpPr>
          <p:nvPr/>
        </p:nvSpPr>
        <p:spPr bwMode="auto">
          <a:xfrm>
            <a:off x="5078413" y="2890838"/>
            <a:ext cx="38306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Pick some points on the original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Function and take the reciprocal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of the Y-coordinate</a:t>
            </a:r>
          </a:p>
        </p:txBody>
      </p:sp>
      <p:sp>
        <p:nvSpPr>
          <p:cNvPr id="185" name="Oval 184"/>
          <p:cNvSpPr/>
          <p:nvPr/>
        </p:nvSpPr>
        <p:spPr>
          <a:xfrm>
            <a:off x="1455589" y="3017838"/>
            <a:ext cx="92075" cy="1063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6" name="Oval 185"/>
          <p:cNvSpPr/>
          <p:nvPr/>
        </p:nvSpPr>
        <p:spPr>
          <a:xfrm>
            <a:off x="1619672" y="3763963"/>
            <a:ext cx="92075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7" name="Oval 186"/>
          <p:cNvSpPr/>
          <p:nvPr/>
        </p:nvSpPr>
        <p:spPr>
          <a:xfrm>
            <a:off x="1691680" y="1692275"/>
            <a:ext cx="90487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8" name="Oval 187"/>
          <p:cNvSpPr/>
          <p:nvPr/>
        </p:nvSpPr>
        <p:spPr>
          <a:xfrm>
            <a:off x="251520" y="3001963"/>
            <a:ext cx="90488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9" name="Oval 188"/>
          <p:cNvSpPr/>
          <p:nvPr/>
        </p:nvSpPr>
        <p:spPr>
          <a:xfrm>
            <a:off x="231453" y="3657600"/>
            <a:ext cx="92075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0" name="TextBox 189"/>
          <p:cNvSpPr txBox="1">
            <a:spLocks noChangeArrowheads="1"/>
          </p:cNvSpPr>
          <p:nvPr/>
        </p:nvSpPr>
        <p:spPr bwMode="auto">
          <a:xfrm>
            <a:off x="5078413" y="4019550"/>
            <a:ext cx="34893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Reciprocal of large numbers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will become small</a:t>
            </a:r>
          </a:p>
          <a:p>
            <a:pPr eaLnBrk="1" hangingPunct="1"/>
            <a:endParaRPr lang="en-CA" sz="2000">
              <a:solidFill>
                <a:srgbClr val="FF0000"/>
              </a:solidFill>
            </a:endParaRP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Reciprocal of small numbers 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will become large</a:t>
            </a:r>
          </a:p>
        </p:txBody>
      </p:sp>
      <p:sp>
        <p:nvSpPr>
          <p:cNvPr id="191" name="Oval 190"/>
          <p:cNvSpPr/>
          <p:nvPr/>
        </p:nvSpPr>
        <p:spPr>
          <a:xfrm>
            <a:off x="2195736" y="4098925"/>
            <a:ext cx="92075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2" name="Oval 191"/>
          <p:cNvSpPr/>
          <p:nvPr/>
        </p:nvSpPr>
        <p:spPr>
          <a:xfrm>
            <a:off x="2123728" y="4770438"/>
            <a:ext cx="90488" cy="1063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3" name="Oval 192"/>
          <p:cNvSpPr/>
          <p:nvPr/>
        </p:nvSpPr>
        <p:spPr>
          <a:xfrm>
            <a:off x="2031653" y="3992563"/>
            <a:ext cx="92075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4" name="Oval 193"/>
          <p:cNvSpPr/>
          <p:nvPr/>
        </p:nvSpPr>
        <p:spPr>
          <a:xfrm>
            <a:off x="1959645" y="5638800"/>
            <a:ext cx="92075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5" name="Oval 194"/>
          <p:cNvSpPr/>
          <p:nvPr/>
        </p:nvSpPr>
        <p:spPr>
          <a:xfrm>
            <a:off x="3399805" y="4754563"/>
            <a:ext cx="92075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6" name="Oval 195"/>
          <p:cNvSpPr/>
          <p:nvPr/>
        </p:nvSpPr>
        <p:spPr>
          <a:xfrm>
            <a:off x="3347864" y="4114800"/>
            <a:ext cx="92075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7" name="Oval 196"/>
          <p:cNvSpPr/>
          <p:nvPr/>
        </p:nvSpPr>
        <p:spPr>
          <a:xfrm>
            <a:off x="4191893" y="5197475"/>
            <a:ext cx="92075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8" name="Oval 197"/>
          <p:cNvSpPr/>
          <p:nvPr/>
        </p:nvSpPr>
        <p:spPr>
          <a:xfrm>
            <a:off x="4191893" y="4038600"/>
            <a:ext cx="92075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9" name="Oval 198"/>
          <p:cNvSpPr/>
          <p:nvPr/>
        </p:nvSpPr>
        <p:spPr>
          <a:xfrm>
            <a:off x="4985568" y="5638800"/>
            <a:ext cx="90488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0" name="Oval 199"/>
          <p:cNvSpPr/>
          <p:nvPr/>
        </p:nvSpPr>
        <p:spPr>
          <a:xfrm>
            <a:off x="4985568" y="4008438"/>
            <a:ext cx="90488" cy="1063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342" name="TextBox 96"/>
          <p:cNvSpPr txBox="1">
            <a:spLocks noChangeArrowheads="1"/>
          </p:cNvSpPr>
          <p:nvPr/>
        </p:nvSpPr>
        <p:spPr bwMode="auto">
          <a:xfrm>
            <a:off x="0" y="6611938"/>
            <a:ext cx="4022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 Homework Depot </a:t>
            </a:r>
            <a:r>
              <a:rPr lang="en-CA" sz="1000">
                <a:hlinkClick r:id="rId3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538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1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177" grpId="0"/>
      <p:bldP spid="180" grpId="0"/>
      <p:bldP spid="181" grpId="0" animBg="1"/>
      <p:bldP spid="182" grpId="0" animBg="1"/>
      <p:bldP spid="183" grpId="0" animBg="1"/>
      <p:bldP spid="184" grpId="0"/>
      <p:bldP spid="185" grpId="0" animBg="1"/>
      <p:bldP spid="186" grpId="0" animBg="1"/>
      <p:bldP spid="187" grpId="0" animBg="1"/>
      <p:bldP spid="188" grpId="0" animBg="1"/>
      <p:bldP spid="189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3001" cy="63408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Practice: Graph the following</a:t>
            </a:r>
            <a:endParaRPr lang="en-CA" dirty="0"/>
          </a:p>
        </p:txBody>
      </p:sp>
      <p:grpSp>
        <p:nvGrpSpPr>
          <p:cNvPr id="14339" name="Group 5"/>
          <p:cNvGrpSpPr>
            <a:grpSpLocks noChangeAspect="1"/>
          </p:cNvGrpSpPr>
          <p:nvPr/>
        </p:nvGrpSpPr>
        <p:grpSpPr bwMode="auto">
          <a:xfrm>
            <a:off x="406400" y="1144588"/>
            <a:ext cx="4845050" cy="5386387"/>
            <a:chOff x="256" y="721"/>
            <a:chExt cx="3052" cy="3393"/>
          </a:xfrm>
        </p:grpSpPr>
        <p:sp>
          <p:nvSpPr>
            <p:cNvPr id="1437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6" y="725"/>
              <a:ext cx="3052" cy="3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6" name="Rectangle 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377" name="Line 7"/>
            <p:cNvSpPr>
              <a:spLocks noChangeShapeType="1"/>
            </p:cNvSpPr>
            <p:nvPr/>
          </p:nvSpPr>
          <p:spPr bwMode="auto">
            <a:xfrm flipV="1">
              <a:off x="51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8" name="Line 8"/>
            <p:cNvSpPr>
              <a:spLocks noChangeShapeType="1"/>
            </p:cNvSpPr>
            <p:nvPr/>
          </p:nvSpPr>
          <p:spPr bwMode="auto">
            <a:xfrm flipV="1">
              <a:off x="51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9" name="Line 9"/>
            <p:cNvSpPr>
              <a:spLocks noChangeShapeType="1"/>
            </p:cNvSpPr>
            <p:nvPr/>
          </p:nvSpPr>
          <p:spPr bwMode="auto">
            <a:xfrm flipV="1">
              <a:off x="76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0" name="Line 10"/>
            <p:cNvSpPr>
              <a:spLocks noChangeShapeType="1"/>
            </p:cNvSpPr>
            <p:nvPr/>
          </p:nvSpPr>
          <p:spPr bwMode="auto">
            <a:xfrm flipV="1">
              <a:off x="7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1" name="Line 11"/>
            <p:cNvSpPr>
              <a:spLocks noChangeShapeType="1"/>
            </p:cNvSpPr>
            <p:nvPr/>
          </p:nvSpPr>
          <p:spPr bwMode="auto">
            <a:xfrm flipV="1">
              <a:off x="102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2" name="Line 12"/>
            <p:cNvSpPr>
              <a:spLocks noChangeShapeType="1"/>
            </p:cNvSpPr>
            <p:nvPr/>
          </p:nvSpPr>
          <p:spPr bwMode="auto">
            <a:xfrm flipV="1">
              <a:off x="102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3" name="Line 13"/>
            <p:cNvSpPr>
              <a:spLocks noChangeShapeType="1"/>
            </p:cNvSpPr>
            <p:nvPr/>
          </p:nvSpPr>
          <p:spPr bwMode="auto">
            <a:xfrm flipV="1">
              <a:off x="12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4" name="Line 14"/>
            <p:cNvSpPr>
              <a:spLocks noChangeShapeType="1"/>
            </p:cNvSpPr>
            <p:nvPr/>
          </p:nvSpPr>
          <p:spPr bwMode="auto">
            <a:xfrm flipV="1">
              <a:off x="127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5" name="Line 15"/>
            <p:cNvSpPr>
              <a:spLocks noChangeShapeType="1"/>
            </p:cNvSpPr>
            <p:nvPr/>
          </p:nvSpPr>
          <p:spPr bwMode="auto">
            <a:xfrm flipV="1">
              <a:off x="152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6" name="Line 16"/>
            <p:cNvSpPr>
              <a:spLocks noChangeShapeType="1"/>
            </p:cNvSpPr>
            <p:nvPr/>
          </p:nvSpPr>
          <p:spPr bwMode="auto">
            <a:xfrm flipV="1">
              <a:off x="152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7" name="Line 17"/>
            <p:cNvSpPr>
              <a:spLocks noChangeShapeType="1"/>
            </p:cNvSpPr>
            <p:nvPr/>
          </p:nvSpPr>
          <p:spPr bwMode="auto">
            <a:xfrm flipV="1">
              <a:off x="203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8" name="Line 18"/>
            <p:cNvSpPr>
              <a:spLocks noChangeShapeType="1"/>
            </p:cNvSpPr>
            <p:nvPr/>
          </p:nvSpPr>
          <p:spPr bwMode="auto">
            <a:xfrm flipV="1">
              <a:off x="203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9" name="Line 19"/>
            <p:cNvSpPr>
              <a:spLocks noChangeShapeType="1"/>
            </p:cNvSpPr>
            <p:nvPr/>
          </p:nvSpPr>
          <p:spPr bwMode="auto">
            <a:xfrm flipV="1">
              <a:off x="228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0" name="Line 20"/>
            <p:cNvSpPr>
              <a:spLocks noChangeShapeType="1"/>
            </p:cNvSpPr>
            <p:nvPr/>
          </p:nvSpPr>
          <p:spPr bwMode="auto">
            <a:xfrm flipV="1">
              <a:off x="22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1" name="Line 21"/>
            <p:cNvSpPr>
              <a:spLocks noChangeShapeType="1"/>
            </p:cNvSpPr>
            <p:nvPr/>
          </p:nvSpPr>
          <p:spPr bwMode="auto">
            <a:xfrm flipV="1">
              <a:off x="253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2" name="Line 22"/>
            <p:cNvSpPr>
              <a:spLocks noChangeShapeType="1"/>
            </p:cNvSpPr>
            <p:nvPr/>
          </p:nvSpPr>
          <p:spPr bwMode="auto">
            <a:xfrm flipV="1">
              <a:off x="25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3" name="Line 23"/>
            <p:cNvSpPr>
              <a:spLocks noChangeShapeType="1"/>
            </p:cNvSpPr>
            <p:nvPr/>
          </p:nvSpPr>
          <p:spPr bwMode="auto">
            <a:xfrm flipV="1">
              <a:off x="27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4" name="Line 24"/>
            <p:cNvSpPr>
              <a:spLocks noChangeShapeType="1"/>
            </p:cNvSpPr>
            <p:nvPr/>
          </p:nvSpPr>
          <p:spPr bwMode="auto">
            <a:xfrm flipV="1">
              <a:off x="279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5" name="Line 25"/>
            <p:cNvSpPr>
              <a:spLocks noChangeShapeType="1"/>
            </p:cNvSpPr>
            <p:nvPr/>
          </p:nvSpPr>
          <p:spPr bwMode="auto">
            <a:xfrm flipV="1">
              <a:off x="30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6" name="Line 26"/>
            <p:cNvSpPr>
              <a:spLocks noChangeShapeType="1"/>
            </p:cNvSpPr>
            <p:nvPr/>
          </p:nvSpPr>
          <p:spPr bwMode="auto">
            <a:xfrm flipV="1">
              <a:off x="304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7" name="Line 27"/>
            <p:cNvSpPr>
              <a:spLocks noChangeShapeType="1"/>
            </p:cNvSpPr>
            <p:nvPr/>
          </p:nvSpPr>
          <p:spPr bwMode="auto">
            <a:xfrm>
              <a:off x="264" y="381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8" name="Line 28"/>
            <p:cNvSpPr>
              <a:spLocks noChangeShapeType="1"/>
            </p:cNvSpPr>
            <p:nvPr/>
          </p:nvSpPr>
          <p:spPr bwMode="auto">
            <a:xfrm>
              <a:off x="264" y="382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9" name="Line 29"/>
            <p:cNvSpPr>
              <a:spLocks noChangeShapeType="1"/>
            </p:cNvSpPr>
            <p:nvPr/>
          </p:nvSpPr>
          <p:spPr bwMode="auto">
            <a:xfrm>
              <a:off x="264" y="3539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0" name="Line 30"/>
            <p:cNvSpPr>
              <a:spLocks noChangeShapeType="1"/>
            </p:cNvSpPr>
            <p:nvPr/>
          </p:nvSpPr>
          <p:spPr bwMode="auto">
            <a:xfrm>
              <a:off x="264" y="354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1" name="Line 31"/>
            <p:cNvSpPr>
              <a:spLocks noChangeShapeType="1"/>
            </p:cNvSpPr>
            <p:nvPr/>
          </p:nvSpPr>
          <p:spPr bwMode="auto">
            <a:xfrm>
              <a:off x="264" y="325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2" name="Line 32"/>
            <p:cNvSpPr>
              <a:spLocks noChangeShapeType="1"/>
            </p:cNvSpPr>
            <p:nvPr/>
          </p:nvSpPr>
          <p:spPr bwMode="auto">
            <a:xfrm>
              <a:off x="264" y="326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3" name="Line 33"/>
            <p:cNvSpPr>
              <a:spLocks noChangeShapeType="1"/>
            </p:cNvSpPr>
            <p:nvPr/>
          </p:nvSpPr>
          <p:spPr bwMode="auto">
            <a:xfrm>
              <a:off x="264" y="2977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4" name="Line 34"/>
            <p:cNvSpPr>
              <a:spLocks noChangeShapeType="1"/>
            </p:cNvSpPr>
            <p:nvPr/>
          </p:nvSpPr>
          <p:spPr bwMode="auto">
            <a:xfrm>
              <a:off x="264" y="298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5" name="Line 35"/>
            <p:cNvSpPr>
              <a:spLocks noChangeShapeType="1"/>
            </p:cNvSpPr>
            <p:nvPr/>
          </p:nvSpPr>
          <p:spPr bwMode="auto">
            <a:xfrm>
              <a:off x="264" y="269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6" name="Line 36"/>
            <p:cNvSpPr>
              <a:spLocks noChangeShapeType="1"/>
            </p:cNvSpPr>
            <p:nvPr/>
          </p:nvSpPr>
          <p:spPr bwMode="auto">
            <a:xfrm>
              <a:off x="264" y="269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7" name="Line 37"/>
            <p:cNvSpPr>
              <a:spLocks noChangeShapeType="1"/>
            </p:cNvSpPr>
            <p:nvPr/>
          </p:nvSpPr>
          <p:spPr bwMode="auto">
            <a:xfrm>
              <a:off x="264" y="213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8" name="Line 38"/>
            <p:cNvSpPr>
              <a:spLocks noChangeShapeType="1"/>
            </p:cNvSpPr>
            <p:nvPr/>
          </p:nvSpPr>
          <p:spPr bwMode="auto">
            <a:xfrm>
              <a:off x="264" y="213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9" name="Line 39"/>
            <p:cNvSpPr>
              <a:spLocks noChangeShapeType="1"/>
            </p:cNvSpPr>
            <p:nvPr/>
          </p:nvSpPr>
          <p:spPr bwMode="auto">
            <a:xfrm>
              <a:off x="264" y="185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0" name="Line 40"/>
            <p:cNvSpPr>
              <a:spLocks noChangeShapeType="1"/>
            </p:cNvSpPr>
            <p:nvPr/>
          </p:nvSpPr>
          <p:spPr bwMode="auto">
            <a:xfrm>
              <a:off x="264" y="185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1" name="Line 41"/>
            <p:cNvSpPr>
              <a:spLocks noChangeShapeType="1"/>
            </p:cNvSpPr>
            <p:nvPr/>
          </p:nvSpPr>
          <p:spPr bwMode="auto">
            <a:xfrm>
              <a:off x="264" y="157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2" name="Line 42"/>
            <p:cNvSpPr>
              <a:spLocks noChangeShapeType="1"/>
            </p:cNvSpPr>
            <p:nvPr/>
          </p:nvSpPr>
          <p:spPr bwMode="auto">
            <a:xfrm>
              <a:off x="264" y="157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3" name="Line 43"/>
            <p:cNvSpPr>
              <a:spLocks noChangeShapeType="1"/>
            </p:cNvSpPr>
            <p:nvPr/>
          </p:nvSpPr>
          <p:spPr bwMode="auto">
            <a:xfrm>
              <a:off x="264" y="129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4" name="Line 44"/>
            <p:cNvSpPr>
              <a:spLocks noChangeShapeType="1"/>
            </p:cNvSpPr>
            <p:nvPr/>
          </p:nvSpPr>
          <p:spPr bwMode="auto">
            <a:xfrm>
              <a:off x="264" y="129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5" name="Line 45"/>
            <p:cNvSpPr>
              <a:spLocks noChangeShapeType="1"/>
            </p:cNvSpPr>
            <p:nvPr/>
          </p:nvSpPr>
          <p:spPr bwMode="auto">
            <a:xfrm>
              <a:off x="264" y="100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6" name="Line 46"/>
            <p:cNvSpPr>
              <a:spLocks noChangeShapeType="1"/>
            </p:cNvSpPr>
            <p:nvPr/>
          </p:nvSpPr>
          <p:spPr bwMode="auto">
            <a:xfrm>
              <a:off x="264" y="101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7" name="Line 47"/>
            <p:cNvSpPr>
              <a:spLocks noChangeShapeType="1"/>
            </p:cNvSpPr>
            <p:nvPr/>
          </p:nvSpPr>
          <p:spPr bwMode="auto">
            <a:xfrm>
              <a:off x="264" y="241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8" name="Line 48"/>
            <p:cNvSpPr>
              <a:spLocks noChangeShapeType="1"/>
            </p:cNvSpPr>
            <p:nvPr/>
          </p:nvSpPr>
          <p:spPr bwMode="auto">
            <a:xfrm>
              <a:off x="264" y="2415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9" name="Line 49"/>
            <p:cNvSpPr>
              <a:spLocks noChangeShapeType="1"/>
            </p:cNvSpPr>
            <p:nvPr/>
          </p:nvSpPr>
          <p:spPr bwMode="auto">
            <a:xfrm>
              <a:off x="264" y="242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0" name="Line 50"/>
            <p:cNvSpPr>
              <a:spLocks noChangeShapeType="1"/>
            </p:cNvSpPr>
            <p:nvPr/>
          </p:nvSpPr>
          <p:spPr bwMode="auto">
            <a:xfrm>
              <a:off x="264" y="2424"/>
              <a:ext cx="304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1" name="Rectangle 51"/>
            <p:cNvSpPr>
              <a:spLocks noChangeArrowheads="1"/>
            </p:cNvSpPr>
            <p:nvPr/>
          </p:nvSpPr>
          <p:spPr bwMode="auto">
            <a:xfrm>
              <a:off x="3189" y="2208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4422" name="Freeform 52"/>
            <p:cNvSpPr>
              <a:spLocks/>
            </p:cNvSpPr>
            <p:nvPr/>
          </p:nvSpPr>
          <p:spPr bwMode="auto">
            <a:xfrm>
              <a:off x="3247" y="2362"/>
              <a:ext cx="50" cy="115"/>
            </a:xfrm>
            <a:custGeom>
              <a:avLst/>
              <a:gdLst>
                <a:gd name="T0" fmla="*/ 0 w 50"/>
                <a:gd name="T1" fmla="*/ 0 h 115"/>
                <a:gd name="T2" fmla="*/ 50 w 50"/>
                <a:gd name="T3" fmla="*/ 58 h 115"/>
                <a:gd name="T4" fmla="*/ 0 w 50"/>
                <a:gd name="T5" fmla="*/ 115 h 115"/>
                <a:gd name="T6" fmla="*/ 0 w 50"/>
                <a:gd name="T7" fmla="*/ 0 h 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15"/>
                <a:gd name="T14" fmla="*/ 50 w 50"/>
                <a:gd name="T15" fmla="*/ 115 h 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15">
                  <a:moveTo>
                    <a:pt x="0" y="0"/>
                  </a:moveTo>
                  <a:lnTo>
                    <a:pt x="50" y="58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423" name="Line 53"/>
            <p:cNvSpPr>
              <a:spLocks noChangeShapeType="1"/>
            </p:cNvSpPr>
            <p:nvPr/>
          </p:nvSpPr>
          <p:spPr bwMode="auto">
            <a:xfrm flipV="1">
              <a:off x="177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4" name="Line 54"/>
            <p:cNvSpPr>
              <a:spLocks noChangeShapeType="1"/>
            </p:cNvSpPr>
            <p:nvPr/>
          </p:nvSpPr>
          <p:spPr bwMode="auto">
            <a:xfrm flipV="1">
              <a:off x="177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5" name="Line 55"/>
            <p:cNvSpPr>
              <a:spLocks noChangeShapeType="1"/>
            </p:cNvSpPr>
            <p:nvPr/>
          </p:nvSpPr>
          <p:spPr bwMode="auto">
            <a:xfrm flipV="1">
              <a:off x="178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6" name="Line 56"/>
            <p:cNvSpPr>
              <a:spLocks noChangeShapeType="1"/>
            </p:cNvSpPr>
            <p:nvPr/>
          </p:nvSpPr>
          <p:spPr bwMode="auto">
            <a:xfrm flipV="1">
              <a:off x="1786" y="729"/>
              <a:ext cx="1" cy="33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7" name="Rectangle 57"/>
            <p:cNvSpPr>
              <a:spLocks noChangeArrowheads="1"/>
            </p:cNvSpPr>
            <p:nvPr/>
          </p:nvSpPr>
          <p:spPr bwMode="auto">
            <a:xfrm>
              <a:off x="1844" y="721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4428" name="Freeform 58"/>
            <p:cNvSpPr>
              <a:spLocks/>
            </p:cNvSpPr>
            <p:nvPr/>
          </p:nvSpPr>
          <p:spPr bwMode="auto">
            <a:xfrm>
              <a:off x="1732" y="734"/>
              <a:ext cx="100" cy="57"/>
            </a:xfrm>
            <a:custGeom>
              <a:avLst/>
              <a:gdLst>
                <a:gd name="T0" fmla="*/ 0 w 100"/>
                <a:gd name="T1" fmla="*/ 57 h 57"/>
                <a:gd name="T2" fmla="*/ 50 w 100"/>
                <a:gd name="T3" fmla="*/ 0 h 57"/>
                <a:gd name="T4" fmla="*/ 100 w 100"/>
                <a:gd name="T5" fmla="*/ 57 h 57"/>
                <a:gd name="T6" fmla="*/ 0 w 100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57"/>
                <a:gd name="T14" fmla="*/ 100 w 100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57">
                  <a:moveTo>
                    <a:pt x="0" y="57"/>
                  </a:moveTo>
                  <a:lnTo>
                    <a:pt x="50" y="0"/>
                  </a:lnTo>
                  <a:lnTo>
                    <a:pt x="10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429" name="Rectangle 59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0" name="Line 60"/>
            <p:cNvSpPr>
              <a:spLocks noChangeShapeType="1"/>
            </p:cNvSpPr>
            <p:nvPr/>
          </p:nvSpPr>
          <p:spPr bwMode="auto">
            <a:xfrm>
              <a:off x="51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1" name="Rectangle 61"/>
            <p:cNvSpPr>
              <a:spLocks noChangeArrowheads="1"/>
            </p:cNvSpPr>
            <p:nvPr/>
          </p:nvSpPr>
          <p:spPr bwMode="auto">
            <a:xfrm>
              <a:off x="452" y="2464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4432" name="Rectangle 62"/>
            <p:cNvSpPr>
              <a:spLocks noChangeArrowheads="1"/>
            </p:cNvSpPr>
            <p:nvPr/>
          </p:nvSpPr>
          <p:spPr bwMode="auto">
            <a:xfrm>
              <a:off x="1797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4433" name="Line 63"/>
            <p:cNvSpPr>
              <a:spLocks noChangeShapeType="1"/>
            </p:cNvSpPr>
            <p:nvPr/>
          </p:nvSpPr>
          <p:spPr bwMode="auto">
            <a:xfrm>
              <a:off x="304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4" name="Rectangle 64"/>
            <p:cNvSpPr>
              <a:spLocks noChangeArrowheads="1"/>
            </p:cNvSpPr>
            <p:nvPr/>
          </p:nvSpPr>
          <p:spPr bwMode="auto">
            <a:xfrm>
              <a:off x="3051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4435" name="Rectangle 65"/>
            <p:cNvSpPr>
              <a:spLocks noChangeArrowheads="1"/>
            </p:cNvSpPr>
            <p:nvPr/>
          </p:nvSpPr>
          <p:spPr bwMode="auto">
            <a:xfrm>
              <a:off x="1613" y="3751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4436" name="Line 66"/>
            <p:cNvSpPr>
              <a:spLocks noChangeShapeType="1"/>
            </p:cNvSpPr>
            <p:nvPr/>
          </p:nvSpPr>
          <p:spPr bwMode="auto">
            <a:xfrm>
              <a:off x="1747" y="3822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7" name="Rectangle 67"/>
            <p:cNvSpPr>
              <a:spLocks noChangeArrowheads="1"/>
            </p:cNvSpPr>
            <p:nvPr/>
          </p:nvSpPr>
          <p:spPr bwMode="auto">
            <a:xfrm>
              <a:off x="1678" y="942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4438" name="Line 68"/>
            <p:cNvSpPr>
              <a:spLocks noChangeShapeType="1"/>
            </p:cNvSpPr>
            <p:nvPr/>
          </p:nvSpPr>
          <p:spPr bwMode="auto">
            <a:xfrm>
              <a:off x="1747" y="1013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9" name="Rectangle 7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4343" name="Group 89"/>
          <p:cNvGrpSpPr>
            <a:grpSpLocks/>
          </p:cNvGrpSpPr>
          <p:nvPr/>
        </p:nvGrpSpPr>
        <p:grpSpPr bwMode="auto">
          <a:xfrm>
            <a:off x="1583140" y="1144588"/>
            <a:ext cx="2524837" cy="4479925"/>
            <a:chOff x="1028700" y="1144588"/>
            <a:chExt cx="3600450" cy="4479925"/>
          </a:xfrm>
        </p:grpSpPr>
        <p:sp>
          <p:nvSpPr>
            <p:cNvPr id="14369" name="Freeform 75"/>
            <p:cNvSpPr>
              <a:spLocks/>
            </p:cNvSpPr>
            <p:nvPr/>
          </p:nvSpPr>
          <p:spPr bwMode="auto">
            <a:xfrm>
              <a:off x="1101725" y="1144588"/>
              <a:ext cx="3527425" cy="4479925"/>
            </a:xfrm>
            <a:custGeom>
              <a:avLst/>
              <a:gdLst>
                <a:gd name="T0" fmla="*/ 2147483647 w 578"/>
                <a:gd name="T1" fmla="*/ 2147483647 h 638"/>
                <a:gd name="T2" fmla="*/ 2147483647 w 578"/>
                <a:gd name="T3" fmla="*/ 2147483647 h 638"/>
                <a:gd name="T4" fmla="*/ 2147483647 w 578"/>
                <a:gd name="T5" fmla="*/ 2147483647 h 638"/>
                <a:gd name="T6" fmla="*/ 2147483647 w 578"/>
                <a:gd name="T7" fmla="*/ 2147483647 h 638"/>
                <a:gd name="T8" fmla="*/ 2147483647 w 578"/>
                <a:gd name="T9" fmla="*/ 2147483647 h 638"/>
                <a:gd name="T10" fmla="*/ 2147483647 w 578"/>
                <a:gd name="T11" fmla="*/ 2147483647 h 638"/>
                <a:gd name="T12" fmla="*/ 2147483647 w 578"/>
                <a:gd name="T13" fmla="*/ 2147483647 h 638"/>
                <a:gd name="T14" fmla="*/ 2147483647 w 578"/>
                <a:gd name="T15" fmla="*/ 2147483647 h 638"/>
                <a:gd name="T16" fmla="*/ 2147483647 w 578"/>
                <a:gd name="T17" fmla="*/ 2147483647 h 638"/>
                <a:gd name="T18" fmla="*/ 2147483647 w 578"/>
                <a:gd name="T19" fmla="*/ 2147483647 h 638"/>
                <a:gd name="T20" fmla="*/ 2147483647 w 578"/>
                <a:gd name="T21" fmla="*/ 2147483647 h 638"/>
                <a:gd name="T22" fmla="*/ 2147483647 w 578"/>
                <a:gd name="T23" fmla="*/ 2147483647 h 638"/>
                <a:gd name="T24" fmla="*/ 2147483647 w 578"/>
                <a:gd name="T25" fmla="*/ 2147483647 h 638"/>
                <a:gd name="T26" fmla="*/ 2147483647 w 578"/>
                <a:gd name="T27" fmla="*/ 2147483647 h 638"/>
                <a:gd name="T28" fmla="*/ 2147483647 w 578"/>
                <a:gd name="T29" fmla="*/ 2147483647 h 638"/>
                <a:gd name="T30" fmla="*/ 2147483647 w 578"/>
                <a:gd name="T31" fmla="*/ 2147483647 h 638"/>
                <a:gd name="T32" fmla="*/ 2147483647 w 578"/>
                <a:gd name="T33" fmla="*/ 2147483647 h 638"/>
                <a:gd name="T34" fmla="*/ 2147483647 w 578"/>
                <a:gd name="T35" fmla="*/ 2147483647 h 638"/>
                <a:gd name="T36" fmla="*/ 2147483647 w 578"/>
                <a:gd name="T37" fmla="*/ 2147483647 h 638"/>
                <a:gd name="T38" fmla="*/ 2147483647 w 578"/>
                <a:gd name="T39" fmla="*/ 2147483647 h 638"/>
                <a:gd name="T40" fmla="*/ 2147483647 w 578"/>
                <a:gd name="T41" fmla="*/ 2147483647 h 638"/>
                <a:gd name="T42" fmla="*/ 2147483647 w 578"/>
                <a:gd name="T43" fmla="*/ 2147483647 h 638"/>
                <a:gd name="T44" fmla="*/ 2147483647 w 578"/>
                <a:gd name="T45" fmla="*/ 2147483647 h 638"/>
                <a:gd name="T46" fmla="*/ 2147483647 w 578"/>
                <a:gd name="T47" fmla="*/ 2147483647 h 638"/>
                <a:gd name="T48" fmla="*/ 2147483647 w 578"/>
                <a:gd name="T49" fmla="*/ 2147483647 h 638"/>
                <a:gd name="T50" fmla="*/ 2147483647 w 578"/>
                <a:gd name="T51" fmla="*/ 2147483647 h 638"/>
                <a:gd name="T52" fmla="*/ 2147483647 w 578"/>
                <a:gd name="T53" fmla="*/ 2147483647 h 638"/>
                <a:gd name="T54" fmla="*/ 2147483647 w 578"/>
                <a:gd name="T55" fmla="*/ 2147483647 h 638"/>
                <a:gd name="T56" fmla="*/ 2147483647 w 578"/>
                <a:gd name="T57" fmla="*/ 2147483647 h 638"/>
                <a:gd name="T58" fmla="*/ 2147483647 w 578"/>
                <a:gd name="T59" fmla="*/ 2147483647 h 638"/>
                <a:gd name="T60" fmla="*/ 2147483647 w 578"/>
                <a:gd name="T61" fmla="*/ 2147483647 h 638"/>
                <a:gd name="T62" fmla="*/ 2147483647 w 578"/>
                <a:gd name="T63" fmla="*/ 2147483647 h 638"/>
                <a:gd name="T64" fmla="*/ 2147483647 w 578"/>
                <a:gd name="T65" fmla="*/ 2147483647 h 638"/>
                <a:gd name="T66" fmla="*/ 2147483647 w 578"/>
                <a:gd name="T67" fmla="*/ 2147483647 h 638"/>
                <a:gd name="T68" fmla="*/ 2147483647 w 578"/>
                <a:gd name="T69" fmla="*/ 2147483647 h 638"/>
                <a:gd name="T70" fmla="*/ 2147483647 w 578"/>
                <a:gd name="T71" fmla="*/ 2147483647 h 638"/>
                <a:gd name="T72" fmla="*/ 2147483647 w 578"/>
                <a:gd name="T73" fmla="*/ 2147483647 h 638"/>
                <a:gd name="T74" fmla="*/ 2147483647 w 578"/>
                <a:gd name="T75" fmla="*/ 2147483647 h 638"/>
                <a:gd name="T76" fmla="*/ 2147483647 w 578"/>
                <a:gd name="T77" fmla="*/ 2147483647 h 638"/>
                <a:gd name="T78" fmla="*/ 2147483647 w 578"/>
                <a:gd name="T79" fmla="*/ 2147483647 h 638"/>
                <a:gd name="T80" fmla="*/ 2147483647 w 578"/>
                <a:gd name="T81" fmla="*/ 2147483647 h 638"/>
                <a:gd name="T82" fmla="*/ 2147483647 w 578"/>
                <a:gd name="T83" fmla="*/ 2147483647 h 638"/>
                <a:gd name="T84" fmla="*/ 2147483647 w 578"/>
                <a:gd name="T85" fmla="*/ 2147483647 h 638"/>
                <a:gd name="T86" fmla="*/ 2147483647 w 578"/>
                <a:gd name="T87" fmla="*/ 2147483647 h 638"/>
                <a:gd name="T88" fmla="*/ 2147483647 w 578"/>
                <a:gd name="T89" fmla="*/ 2147483647 h 638"/>
                <a:gd name="T90" fmla="*/ 2147483647 w 578"/>
                <a:gd name="T91" fmla="*/ 2147483647 h 638"/>
                <a:gd name="T92" fmla="*/ 2147483647 w 578"/>
                <a:gd name="T93" fmla="*/ 2147483647 h 638"/>
                <a:gd name="T94" fmla="*/ 2147483647 w 578"/>
                <a:gd name="T95" fmla="*/ 2147483647 h 638"/>
                <a:gd name="T96" fmla="*/ 2147483647 w 578"/>
                <a:gd name="T97" fmla="*/ 2147483647 h 638"/>
                <a:gd name="T98" fmla="*/ 2147483647 w 578"/>
                <a:gd name="T99" fmla="*/ 2147483647 h 638"/>
                <a:gd name="T100" fmla="*/ 2147483647 w 578"/>
                <a:gd name="T101" fmla="*/ 2147483647 h 638"/>
                <a:gd name="T102" fmla="*/ 2147483647 w 578"/>
                <a:gd name="T103" fmla="*/ 2147483647 h 638"/>
                <a:gd name="T104" fmla="*/ 2147483647 w 578"/>
                <a:gd name="T105" fmla="*/ 2147483647 h 638"/>
                <a:gd name="T106" fmla="*/ 2147483647 w 578"/>
                <a:gd name="T107" fmla="*/ 2147483647 h 638"/>
                <a:gd name="T108" fmla="*/ 2147483647 w 578"/>
                <a:gd name="T109" fmla="*/ 2147483647 h 638"/>
                <a:gd name="T110" fmla="*/ 2147483647 w 578"/>
                <a:gd name="T111" fmla="*/ 2147483647 h 638"/>
                <a:gd name="T112" fmla="*/ 2147483647 w 578"/>
                <a:gd name="T113" fmla="*/ 2147483647 h 638"/>
                <a:gd name="T114" fmla="*/ 2147483647 w 578"/>
                <a:gd name="T115" fmla="*/ 0 h 6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8"/>
                <a:gd name="T175" fmla="*/ 0 h 638"/>
                <a:gd name="T176" fmla="*/ 578 w 578"/>
                <a:gd name="T177" fmla="*/ 638 h 6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8" h="638">
                  <a:moveTo>
                    <a:pt x="0" y="51"/>
                  </a:moveTo>
                  <a:lnTo>
                    <a:pt x="2" y="60"/>
                  </a:lnTo>
                  <a:lnTo>
                    <a:pt x="4" y="68"/>
                  </a:lnTo>
                  <a:lnTo>
                    <a:pt x="6" y="76"/>
                  </a:lnTo>
                  <a:lnTo>
                    <a:pt x="8" y="84"/>
                  </a:lnTo>
                  <a:lnTo>
                    <a:pt x="10" y="92"/>
                  </a:lnTo>
                  <a:lnTo>
                    <a:pt x="12" y="100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18" y="124"/>
                  </a:lnTo>
                  <a:lnTo>
                    <a:pt x="20" y="131"/>
                  </a:lnTo>
                  <a:lnTo>
                    <a:pt x="22" y="139"/>
                  </a:lnTo>
                  <a:lnTo>
                    <a:pt x="24" y="147"/>
                  </a:lnTo>
                  <a:lnTo>
                    <a:pt x="26" y="154"/>
                  </a:lnTo>
                  <a:lnTo>
                    <a:pt x="28" y="162"/>
                  </a:lnTo>
                  <a:lnTo>
                    <a:pt x="30" y="169"/>
                  </a:lnTo>
                  <a:lnTo>
                    <a:pt x="32" y="176"/>
                  </a:lnTo>
                  <a:lnTo>
                    <a:pt x="34" y="184"/>
                  </a:lnTo>
                  <a:lnTo>
                    <a:pt x="36" y="191"/>
                  </a:lnTo>
                  <a:lnTo>
                    <a:pt x="38" y="198"/>
                  </a:lnTo>
                  <a:lnTo>
                    <a:pt x="40" y="205"/>
                  </a:lnTo>
                  <a:lnTo>
                    <a:pt x="42" y="213"/>
                  </a:lnTo>
                  <a:lnTo>
                    <a:pt x="44" y="220"/>
                  </a:lnTo>
                  <a:lnTo>
                    <a:pt x="46" y="227"/>
                  </a:lnTo>
                  <a:lnTo>
                    <a:pt x="48" y="233"/>
                  </a:lnTo>
                  <a:lnTo>
                    <a:pt x="50" y="240"/>
                  </a:lnTo>
                  <a:lnTo>
                    <a:pt x="52" y="247"/>
                  </a:lnTo>
                  <a:lnTo>
                    <a:pt x="54" y="254"/>
                  </a:lnTo>
                  <a:lnTo>
                    <a:pt x="56" y="261"/>
                  </a:lnTo>
                  <a:lnTo>
                    <a:pt x="58" y="267"/>
                  </a:lnTo>
                  <a:lnTo>
                    <a:pt x="60" y="274"/>
                  </a:lnTo>
                  <a:lnTo>
                    <a:pt x="62" y="280"/>
                  </a:lnTo>
                  <a:lnTo>
                    <a:pt x="64" y="287"/>
                  </a:lnTo>
                  <a:lnTo>
                    <a:pt x="66" y="293"/>
                  </a:lnTo>
                  <a:lnTo>
                    <a:pt x="68" y="299"/>
                  </a:lnTo>
                  <a:lnTo>
                    <a:pt x="70" y="306"/>
                  </a:lnTo>
                  <a:lnTo>
                    <a:pt x="72" y="312"/>
                  </a:lnTo>
                  <a:lnTo>
                    <a:pt x="74" y="318"/>
                  </a:lnTo>
                  <a:lnTo>
                    <a:pt x="76" y="324"/>
                  </a:lnTo>
                  <a:lnTo>
                    <a:pt x="78" y="330"/>
                  </a:lnTo>
                  <a:lnTo>
                    <a:pt x="80" y="336"/>
                  </a:lnTo>
                  <a:lnTo>
                    <a:pt x="82" y="342"/>
                  </a:lnTo>
                  <a:lnTo>
                    <a:pt x="84" y="348"/>
                  </a:lnTo>
                  <a:lnTo>
                    <a:pt x="86" y="354"/>
                  </a:lnTo>
                  <a:lnTo>
                    <a:pt x="88" y="359"/>
                  </a:lnTo>
                  <a:lnTo>
                    <a:pt x="90" y="365"/>
                  </a:lnTo>
                  <a:lnTo>
                    <a:pt x="92" y="371"/>
                  </a:lnTo>
                  <a:lnTo>
                    <a:pt x="94" y="376"/>
                  </a:lnTo>
                  <a:lnTo>
                    <a:pt x="96" y="382"/>
                  </a:lnTo>
                  <a:lnTo>
                    <a:pt x="98" y="387"/>
                  </a:lnTo>
                  <a:lnTo>
                    <a:pt x="100" y="393"/>
                  </a:lnTo>
                  <a:lnTo>
                    <a:pt x="102" y="398"/>
                  </a:lnTo>
                  <a:lnTo>
                    <a:pt x="104" y="403"/>
                  </a:lnTo>
                  <a:lnTo>
                    <a:pt x="106" y="408"/>
                  </a:lnTo>
                  <a:lnTo>
                    <a:pt x="108" y="414"/>
                  </a:lnTo>
                  <a:lnTo>
                    <a:pt x="110" y="419"/>
                  </a:lnTo>
                  <a:lnTo>
                    <a:pt x="112" y="424"/>
                  </a:lnTo>
                  <a:lnTo>
                    <a:pt x="114" y="429"/>
                  </a:lnTo>
                  <a:lnTo>
                    <a:pt x="116" y="434"/>
                  </a:lnTo>
                  <a:lnTo>
                    <a:pt x="118" y="439"/>
                  </a:lnTo>
                  <a:lnTo>
                    <a:pt x="120" y="443"/>
                  </a:lnTo>
                  <a:lnTo>
                    <a:pt x="122" y="448"/>
                  </a:lnTo>
                  <a:lnTo>
                    <a:pt x="124" y="453"/>
                  </a:lnTo>
                  <a:lnTo>
                    <a:pt x="126" y="457"/>
                  </a:lnTo>
                  <a:lnTo>
                    <a:pt x="128" y="462"/>
                  </a:lnTo>
                  <a:lnTo>
                    <a:pt x="130" y="467"/>
                  </a:lnTo>
                  <a:lnTo>
                    <a:pt x="132" y="471"/>
                  </a:lnTo>
                  <a:lnTo>
                    <a:pt x="134" y="475"/>
                  </a:lnTo>
                  <a:lnTo>
                    <a:pt x="136" y="480"/>
                  </a:lnTo>
                  <a:lnTo>
                    <a:pt x="138" y="484"/>
                  </a:lnTo>
                  <a:lnTo>
                    <a:pt x="140" y="488"/>
                  </a:lnTo>
                  <a:lnTo>
                    <a:pt x="142" y="492"/>
                  </a:lnTo>
                  <a:lnTo>
                    <a:pt x="144" y="496"/>
                  </a:lnTo>
                  <a:lnTo>
                    <a:pt x="146" y="501"/>
                  </a:lnTo>
                  <a:lnTo>
                    <a:pt x="148" y="504"/>
                  </a:lnTo>
                  <a:lnTo>
                    <a:pt x="150" y="508"/>
                  </a:lnTo>
                  <a:lnTo>
                    <a:pt x="152" y="512"/>
                  </a:lnTo>
                  <a:lnTo>
                    <a:pt x="154" y="516"/>
                  </a:lnTo>
                  <a:lnTo>
                    <a:pt x="156" y="520"/>
                  </a:lnTo>
                  <a:lnTo>
                    <a:pt x="158" y="524"/>
                  </a:lnTo>
                  <a:lnTo>
                    <a:pt x="160" y="527"/>
                  </a:lnTo>
                  <a:lnTo>
                    <a:pt x="162" y="531"/>
                  </a:lnTo>
                  <a:lnTo>
                    <a:pt x="164" y="534"/>
                  </a:lnTo>
                  <a:lnTo>
                    <a:pt x="166" y="538"/>
                  </a:lnTo>
                  <a:lnTo>
                    <a:pt x="168" y="541"/>
                  </a:lnTo>
                  <a:lnTo>
                    <a:pt x="170" y="544"/>
                  </a:lnTo>
                  <a:lnTo>
                    <a:pt x="172" y="548"/>
                  </a:lnTo>
                  <a:lnTo>
                    <a:pt x="174" y="551"/>
                  </a:lnTo>
                  <a:lnTo>
                    <a:pt x="176" y="554"/>
                  </a:lnTo>
                  <a:lnTo>
                    <a:pt x="178" y="557"/>
                  </a:lnTo>
                  <a:lnTo>
                    <a:pt x="180" y="560"/>
                  </a:lnTo>
                  <a:lnTo>
                    <a:pt x="182" y="563"/>
                  </a:lnTo>
                  <a:lnTo>
                    <a:pt x="184" y="566"/>
                  </a:lnTo>
                  <a:lnTo>
                    <a:pt x="186" y="569"/>
                  </a:lnTo>
                  <a:lnTo>
                    <a:pt x="188" y="572"/>
                  </a:lnTo>
                  <a:lnTo>
                    <a:pt x="190" y="575"/>
                  </a:lnTo>
                  <a:lnTo>
                    <a:pt x="192" y="577"/>
                  </a:lnTo>
                  <a:lnTo>
                    <a:pt x="194" y="580"/>
                  </a:lnTo>
                  <a:lnTo>
                    <a:pt x="196" y="583"/>
                  </a:lnTo>
                  <a:lnTo>
                    <a:pt x="198" y="585"/>
                  </a:lnTo>
                  <a:lnTo>
                    <a:pt x="200" y="588"/>
                  </a:lnTo>
                  <a:lnTo>
                    <a:pt x="202" y="590"/>
                  </a:lnTo>
                  <a:lnTo>
                    <a:pt x="204" y="592"/>
                  </a:lnTo>
                  <a:lnTo>
                    <a:pt x="206" y="595"/>
                  </a:lnTo>
                  <a:lnTo>
                    <a:pt x="208" y="597"/>
                  </a:lnTo>
                  <a:lnTo>
                    <a:pt x="210" y="599"/>
                  </a:lnTo>
                  <a:lnTo>
                    <a:pt x="212" y="601"/>
                  </a:lnTo>
                  <a:lnTo>
                    <a:pt x="214" y="603"/>
                  </a:lnTo>
                  <a:lnTo>
                    <a:pt x="216" y="605"/>
                  </a:lnTo>
                  <a:lnTo>
                    <a:pt x="218" y="607"/>
                  </a:lnTo>
                  <a:lnTo>
                    <a:pt x="220" y="609"/>
                  </a:lnTo>
                  <a:lnTo>
                    <a:pt x="222" y="611"/>
                  </a:lnTo>
                  <a:lnTo>
                    <a:pt x="224" y="612"/>
                  </a:lnTo>
                  <a:lnTo>
                    <a:pt x="226" y="614"/>
                  </a:lnTo>
                  <a:lnTo>
                    <a:pt x="228" y="616"/>
                  </a:lnTo>
                  <a:lnTo>
                    <a:pt x="230" y="617"/>
                  </a:lnTo>
                  <a:lnTo>
                    <a:pt x="232" y="619"/>
                  </a:lnTo>
                  <a:lnTo>
                    <a:pt x="234" y="620"/>
                  </a:lnTo>
                  <a:lnTo>
                    <a:pt x="236" y="622"/>
                  </a:lnTo>
                  <a:lnTo>
                    <a:pt x="238" y="623"/>
                  </a:lnTo>
                  <a:lnTo>
                    <a:pt x="240" y="624"/>
                  </a:lnTo>
                  <a:lnTo>
                    <a:pt x="242" y="626"/>
                  </a:lnTo>
                  <a:lnTo>
                    <a:pt x="244" y="627"/>
                  </a:lnTo>
                  <a:lnTo>
                    <a:pt x="246" y="628"/>
                  </a:lnTo>
                  <a:lnTo>
                    <a:pt x="248" y="629"/>
                  </a:lnTo>
                  <a:lnTo>
                    <a:pt x="250" y="630"/>
                  </a:lnTo>
                  <a:lnTo>
                    <a:pt x="252" y="631"/>
                  </a:lnTo>
                  <a:lnTo>
                    <a:pt x="254" y="632"/>
                  </a:lnTo>
                  <a:lnTo>
                    <a:pt x="256" y="633"/>
                  </a:lnTo>
                  <a:lnTo>
                    <a:pt x="258" y="633"/>
                  </a:lnTo>
                  <a:lnTo>
                    <a:pt x="260" y="634"/>
                  </a:lnTo>
                  <a:lnTo>
                    <a:pt x="262" y="635"/>
                  </a:lnTo>
                  <a:lnTo>
                    <a:pt x="264" y="635"/>
                  </a:lnTo>
                  <a:lnTo>
                    <a:pt x="266" y="636"/>
                  </a:lnTo>
                  <a:lnTo>
                    <a:pt x="268" y="636"/>
                  </a:lnTo>
                  <a:lnTo>
                    <a:pt x="270" y="637"/>
                  </a:lnTo>
                  <a:lnTo>
                    <a:pt x="272" y="637"/>
                  </a:lnTo>
                  <a:lnTo>
                    <a:pt x="274" y="637"/>
                  </a:lnTo>
                  <a:lnTo>
                    <a:pt x="276" y="638"/>
                  </a:lnTo>
                  <a:lnTo>
                    <a:pt x="278" y="638"/>
                  </a:lnTo>
                  <a:lnTo>
                    <a:pt x="280" y="638"/>
                  </a:lnTo>
                  <a:lnTo>
                    <a:pt x="282" y="638"/>
                  </a:lnTo>
                  <a:lnTo>
                    <a:pt x="284" y="638"/>
                  </a:lnTo>
                  <a:lnTo>
                    <a:pt x="286" y="638"/>
                  </a:lnTo>
                  <a:lnTo>
                    <a:pt x="288" y="638"/>
                  </a:lnTo>
                  <a:lnTo>
                    <a:pt x="290" y="638"/>
                  </a:lnTo>
                  <a:lnTo>
                    <a:pt x="292" y="637"/>
                  </a:lnTo>
                  <a:lnTo>
                    <a:pt x="294" y="637"/>
                  </a:lnTo>
                  <a:lnTo>
                    <a:pt x="296" y="637"/>
                  </a:lnTo>
                  <a:lnTo>
                    <a:pt x="298" y="636"/>
                  </a:lnTo>
                  <a:lnTo>
                    <a:pt x="300" y="636"/>
                  </a:lnTo>
                  <a:lnTo>
                    <a:pt x="302" y="635"/>
                  </a:lnTo>
                  <a:lnTo>
                    <a:pt x="304" y="635"/>
                  </a:lnTo>
                  <a:lnTo>
                    <a:pt x="306" y="634"/>
                  </a:lnTo>
                  <a:lnTo>
                    <a:pt x="308" y="633"/>
                  </a:lnTo>
                  <a:lnTo>
                    <a:pt x="310" y="633"/>
                  </a:lnTo>
                  <a:lnTo>
                    <a:pt x="312" y="632"/>
                  </a:lnTo>
                  <a:lnTo>
                    <a:pt x="314" y="631"/>
                  </a:lnTo>
                  <a:lnTo>
                    <a:pt x="316" y="630"/>
                  </a:lnTo>
                  <a:lnTo>
                    <a:pt x="318" y="629"/>
                  </a:lnTo>
                  <a:lnTo>
                    <a:pt x="320" y="628"/>
                  </a:lnTo>
                  <a:lnTo>
                    <a:pt x="322" y="627"/>
                  </a:lnTo>
                  <a:lnTo>
                    <a:pt x="324" y="626"/>
                  </a:lnTo>
                  <a:lnTo>
                    <a:pt x="326" y="624"/>
                  </a:lnTo>
                  <a:lnTo>
                    <a:pt x="328" y="623"/>
                  </a:lnTo>
                  <a:lnTo>
                    <a:pt x="330" y="622"/>
                  </a:lnTo>
                  <a:lnTo>
                    <a:pt x="332" y="620"/>
                  </a:lnTo>
                  <a:lnTo>
                    <a:pt x="334" y="619"/>
                  </a:lnTo>
                  <a:lnTo>
                    <a:pt x="336" y="617"/>
                  </a:lnTo>
                  <a:lnTo>
                    <a:pt x="338" y="616"/>
                  </a:lnTo>
                  <a:lnTo>
                    <a:pt x="340" y="614"/>
                  </a:lnTo>
                  <a:lnTo>
                    <a:pt x="342" y="612"/>
                  </a:lnTo>
                  <a:lnTo>
                    <a:pt x="344" y="611"/>
                  </a:lnTo>
                  <a:lnTo>
                    <a:pt x="346" y="609"/>
                  </a:lnTo>
                  <a:lnTo>
                    <a:pt x="348" y="607"/>
                  </a:lnTo>
                  <a:lnTo>
                    <a:pt x="350" y="605"/>
                  </a:lnTo>
                  <a:lnTo>
                    <a:pt x="352" y="603"/>
                  </a:lnTo>
                  <a:lnTo>
                    <a:pt x="354" y="601"/>
                  </a:lnTo>
                  <a:lnTo>
                    <a:pt x="356" y="599"/>
                  </a:lnTo>
                  <a:lnTo>
                    <a:pt x="358" y="597"/>
                  </a:lnTo>
                  <a:lnTo>
                    <a:pt x="360" y="595"/>
                  </a:lnTo>
                  <a:lnTo>
                    <a:pt x="362" y="592"/>
                  </a:lnTo>
                  <a:lnTo>
                    <a:pt x="364" y="590"/>
                  </a:lnTo>
                  <a:lnTo>
                    <a:pt x="366" y="588"/>
                  </a:lnTo>
                  <a:lnTo>
                    <a:pt x="368" y="585"/>
                  </a:lnTo>
                  <a:lnTo>
                    <a:pt x="370" y="583"/>
                  </a:lnTo>
                  <a:lnTo>
                    <a:pt x="372" y="580"/>
                  </a:lnTo>
                  <a:lnTo>
                    <a:pt x="374" y="577"/>
                  </a:lnTo>
                  <a:lnTo>
                    <a:pt x="376" y="575"/>
                  </a:lnTo>
                  <a:lnTo>
                    <a:pt x="378" y="572"/>
                  </a:lnTo>
                  <a:lnTo>
                    <a:pt x="380" y="569"/>
                  </a:lnTo>
                  <a:lnTo>
                    <a:pt x="382" y="566"/>
                  </a:lnTo>
                  <a:lnTo>
                    <a:pt x="384" y="563"/>
                  </a:lnTo>
                  <a:lnTo>
                    <a:pt x="386" y="560"/>
                  </a:lnTo>
                  <a:lnTo>
                    <a:pt x="388" y="557"/>
                  </a:lnTo>
                  <a:lnTo>
                    <a:pt x="390" y="554"/>
                  </a:lnTo>
                  <a:lnTo>
                    <a:pt x="392" y="551"/>
                  </a:lnTo>
                  <a:lnTo>
                    <a:pt x="394" y="548"/>
                  </a:lnTo>
                  <a:lnTo>
                    <a:pt x="396" y="544"/>
                  </a:lnTo>
                  <a:lnTo>
                    <a:pt x="398" y="541"/>
                  </a:lnTo>
                  <a:lnTo>
                    <a:pt x="400" y="538"/>
                  </a:lnTo>
                  <a:lnTo>
                    <a:pt x="402" y="534"/>
                  </a:lnTo>
                  <a:lnTo>
                    <a:pt x="404" y="531"/>
                  </a:lnTo>
                  <a:lnTo>
                    <a:pt x="406" y="527"/>
                  </a:lnTo>
                  <a:lnTo>
                    <a:pt x="408" y="524"/>
                  </a:lnTo>
                  <a:lnTo>
                    <a:pt x="410" y="520"/>
                  </a:lnTo>
                  <a:lnTo>
                    <a:pt x="412" y="516"/>
                  </a:lnTo>
                  <a:lnTo>
                    <a:pt x="414" y="512"/>
                  </a:lnTo>
                  <a:lnTo>
                    <a:pt x="416" y="508"/>
                  </a:lnTo>
                  <a:lnTo>
                    <a:pt x="418" y="504"/>
                  </a:lnTo>
                  <a:lnTo>
                    <a:pt x="420" y="501"/>
                  </a:lnTo>
                  <a:lnTo>
                    <a:pt x="422" y="496"/>
                  </a:lnTo>
                  <a:lnTo>
                    <a:pt x="424" y="492"/>
                  </a:lnTo>
                  <a:lnTo>
                    <a:pt x="426" y="488"/>
                  </a:lnTo>
                  <a:lnTo>
                    <a:pt x="428" y="484"/>
                  </a:lnTo>
                  <a:lnTo>
                    <a:pt x="430" y="480"/>
                  </a:lnTo>
                  <a:lnTo>
                    <a:pt x="432" y="475"/>
                  </a:lnTo>
                  <a:lnTo>
                    <a:pt x="434" y="471"/>
                  </a:lnTo>
                  <a:lnTo>
                    <a:pt x="436" y="467"/>
                  </a:lnTo>
                  <a:lnTo>
                    <a:pt x="438" y="462"/>
                  </a:lnTo>
                  <a:lnTo>
                    <a:pt x="440" y="457"/>
                  </a:lnTo>
                  <a:lnTo>
                    <a:pt x="442" y="453"/>
                  </a:lnTo>
                  <a:lnTo>
                    <a:pt x="444" y="448"/>
                  </a:lnTo>
                  <a:lnTo>
                    <a:pt x="446" y="443"/>
                  </a:lnTo>
                  <a:lnTo>
                    <a:pt x="448" y="439"/>
                  </a:lnTo>
                  <a:lnTo>
                    <a:pt x="450" y="434"/>
                  </a:lnTo>
                  <a:lnTo>
                    <a:pt x="452" y="429"/>
                  </a:lnTo>
                  <a:lnTo>
                    <a:pt x="454" y="424"/>
                  </a:lnTo>
                  <a:lnTo>
                    <a:pt x="456" y="419"/>
                  </a:lnTo>
                  <a:lnTo>
                    <a:pt x="458" y="414"/>
                  </a:lnTo>
                  <a:lnTo>
                    <a:pt x="460" y="408"/>
                  </a:lnTo>
                  <a:lnTo>
                    <a:pt x="462" y="403"/>
                  </a:lnTo>
                  <a:lnTo>
                    <a:pt x="464" y="398"/>
                  </a:lnTo>
                  <a:lnTo>
                    <a:pt x="466" y="393"/>
                  </a:lnTo>
                  <a:lnTo>
                    <a:pt x="468" y="387"/>
                  </a:lnTo>
                  <a:lnTo>
                    <a:pt x="470" y="382"/>
                  </a:lnTo>
                  <a:lnTo>
                    <a:pt x="472" y="376"/>
                  </a:lnTo>
                  <a:lnTo>
                    <a:pt x="474" y="371"/>
                  </a:lnTo>
                  <a:lnTo>
                    <a:pt x="476" y="365"/>
                  </a:lnTo>
                  <a:lnTo>
                    <a:pt x="478" y="359"/>
                  </a:lnTo>
                  <a:lnTo>
                    <a:pt x="480" y="354"/>
                  </a:lnTo>
                  <a:lnTo>
                    <a:pt x="482" y="348"/>
                  </a:lnTo>
                  <a:lnTo>
                    <a:pt x="484" y="342"/>
                  </a:lnTo>
                  <a:lnTo>
                    <a:pt x="486" y="336"/>
                  </a:lnTo>
                  <a:lnTo>
                    <a:pt x="488" y="330"/>
                  </a:lnTo>
                  <a:lnTo>
                    <a:pt x="490" y="324"/>
                  </a:lnTo>
                  <a:lnTo>
                    <a:pt x="492" y="318"/>
                  </a:lnTo>
                  <a:lnTo>
                    <a:pt x="494" y="312"/>
                  </a:lnTo>
                  <a:lnTo>
                    <a:pt x="496" y="306"/>
                  </a:lnTo>
                  <a:lnTo>
                    <a:pt x="498" y="299"/>
                  </a:lnTo>
                  <a:lnTo>
                    <a:pt x="500" y="293"/>
                  </a:lnTo>
                  <a:lnTo>
                    <a:pt x="502" y="287"/>
                  </a:lnTo>
                  <a:lnTo>
                    <a:pt x="504" y="280"/>
                  </a:lnTo>
                  <a:lnTo>
                    <a:pt x="506" y="274"/>
                  </a:lnTo>
                  <a:lnTo>
                    <a:pt x="508" y="267"/>
                  </a:lnTo>
                  <a:lnTo>
                    <a:pt x="510" y="261"/>
                  </a:lnTo>
                  <a:lnTo>
                    <a:pt x="512" y="254"/>
                  </a:lnTo>
                  <a:lnTo>
                    <a:pt x="514" y="247"/>
                  </a:lnTo>
                  <a:lnTo>
                    <a:pt x="516" y="240"/>
                  </a:lnTo>
                  <a:lnTo>
                    <a:pt x="518" y="233"/>
                  </a:lnTo>
                  <a:lnTo>
                    <a:pt x="520" y="227"/>
                  </a:lnTo>
                  <a:lnTo>
                    <a:pt x="522" y="220"/>
                  </a:lnTo>
                  <a:lnTo>
                    <a:pt x="524" y="213"/>
                  </a:lnTo>
                  <a:lnTo>
                    <a:pt x="526" y="205"/>
                  </a:lnTo>
                  <a:lnTo>
                    <a:pt x="528" y="198"/>
                  </a:lnTo>
                  <a:lnTo>
                    <a:pt x="530" y="191"/>
                  </a:lnTo>
                  <a:lnTo>
                    <a:pt x="532" y="184"/>
                  </a:lnTo>
                  <a:lnTo>
                    <a:pt x="534" y="176"/>
                  </a:lnTo>
                  <a:lnTo>
                    <a:pt x="536" y="169"/>
                  </a:lnTo>
                  <a:lnTo>
                    <a:pt x="538" y="162"/>
                  </a:lnTo>
                  <a:lnTo>
                    <a:pt x="540" y="154"/>
                  </a:lnTo>
                  <a:lnTo>
                    <a:pt x="542" y="147"/>
                  </a:lnTo>
                  <a:lnTo>
                    <a:pt x="544" y="139"/>
                  </a:lnTo>
                  <a:lnTo>
                    <a:pt x="546" y="131"/>
                  </a:lnTo>
                  <a:lnTo>
                    <a:pt x="548" y="124"/>
                  </a:lnTo>
                  <a:lnTo>
                    <a:pt x="550" y="116"/>
                  </a:lnTo>
                  <a:lnTo>
                    <a:pt x="552" y="108"/>
                  </a:lnTo>
                  <a:lnTo>
                    <a:pt x="554" y="100"/>
                  </a:lnTo>
                  <a:lnTo>
                    <a:pt x="556" y="92"/>
                  </a:lnTo>
                  <a:lnTo>
                    <a:pt x="558" y="84"/>
                  </a:lnTo>
                  <a:lnTo>
                    <a:pt x="560" y="76"/>
                  </a:lnTo>
                  <a:lnTo>
                    <a:pt x="562" y="68"/>
                  </a:lnTo>
                  <a:lnTo>
                    <a:pt x="564" y="60"/>
                  </a:lnTo>
                  <a:lnTo>
                    <a:pt x="566" y="51"/>
                  </a:lnTo>
                  <a:lnTo>
                    <a:pt x="568" y="43"/>
                  </a:lnTo>
                  <a:lnTo>
                    <a:pt x="570" y="35"/>
                  </a:lnTo>
                  <a:lnTo>
                    <a:pt x="572" y="26"/>
                  </a:lnTo>
                  <a:lnTo>
                    <a:pt x="574" y="18"/>
                  </a:lnTo>
                  <a:lnTo>
                    <a:pt x="576" y="9"/>
                  </a:lnTo>
                  <a:lnTo>
                    <a:pt x="578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0" name="Freeform 74"/>
            <p:cNvSpPr>
              <a:spLocks/>
            </p:cNvSpPr>
            <p:nvPr/>
          </p:nvSpPr>
          <p:spPr bwMode="auto">
            <a:xfrm>
              <a:off x="1028700" y="1144588"/>
              <a:ext cx="73025" cy="357187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56993003"/>
              </p:ext>
            </p:extLst>
          </p:nvPr>
        </p:nvGraphicFramePr>
        <p:xfrm>
          <a:off x="6385285" y="188640"/>
          <a:ext cx="1512168" cy="895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" name="Equation" r:id="rId4" imgW="622030" imgH="368140" progId="Equation.DSMT4">
                  <p:embed/>
                </p:oleObj>
              </mc:Choice>
              <mc:Fallback>
                <p:oleObj name="Equation" r:id="rId4" imgW="622030" imgH="368140" progId="Equation.DSMT4">
                  <p:embed/>
                  <p:pic>
                    <p:nvPicPr>
                      <p:cNvPr id="0" name="Picture 13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5285" y="188640"/>
                        <a:ext cx="1512168" cy="895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5453380" y="1214438"/>
            <a:ext cx="8691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Graph</a:t>
            </a: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5453380" y="1778158"/>
            <a:ext cx="34932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Find X-intercept </a:t>
            </a:r>
            <a:r>
              <a:rPr lang="en-CA" dirty="0">
                <a:solidFill>
                  <a:srgbClr val="FF0000"/>
                </a:solidFill>
                <a:latin typeface="+mj-lt"/>
                <a:sym typeface="Wingdings" pitchFamily="2" charset="2"/>
              </a:rPr>
              <a:t>Asymptotes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18" name="Object 1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2186953"/>
              </p:ext>
            </p:extLst>
          </p:nvPr>
        </p:nvGraphicFramePr>
        <p:xfrm>
          <a:off x="6350669" y="1199079"/>
          <a:ext cx="11064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" name="Equation" r:id="rId6" imgW="596641" imgH="215806" progId="Equation.DSMT4">
                  <p:embed/>
                </p:oleObj>
              </mc:Choice>
              <mc:Fallback>
                <p:oleObj name="Equation" r:id="rId6" imgW="596641" imgH="215806" progId="Equation.DSMT4">
                  <p:embed/>
                  <p:pic>
                    <p:nvPicPr>
                      <p:cNvPr id="0" name="Picture 13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669" y="1199079"/>
                        <a:ext cx="1106488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Text Box 14"/>
          <p:cNvSpPr txBox="1">
            <a:spLocks noChangeArrowheads="1"/>
          </p:cNvSpPr>
          <p:nvPr/>
        </p:nvSpPr>
        <p:spPr bwMode="auto">
          <a:xfrm>
            <a:off x="5651500" y="3933825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20" name="Text Box 15"/>
          <p:cNvSpPr txBox="1">
            <a:spLocks noChangeArrowheads="1"/>
          </p:cNvSpPr>
          <p:nvPr/>
        </p:nvSpPr>
        <p:spPr bwMode="auto">
          <a:xfrm>
            <a:off x="5453380" y="3527315"/>
            <a:ext cx="35702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Find the Common Points where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Y coordinate is 1 or -1.</a:t>
            </a:r>
          </a:p>
        </p:txBody>
      </p:sp>
      <p:sp>
        <p:nvSpPr>
          <p:cNvPr id="121" name="Text Box 18"/>
          <p:cNvSpPr txBox="1">
            <a:spLocks noChangeArrowheads="1"/>
          </p:cNvSpPr>
          <p:nvPr/>
        </p:nvSpPr>
        <p:spPr bwMode="auto">
          <a:xfrm>
            <a:off x="5183560" y="1146768"/>
            <a:ext cx="396044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900" dirty="0">
                <a:solidFill>
                  <a:srgbClr val="FF0000"/>
                </a:solidFill>
                <a:latin typeface="+mj-lt"/>
              </a:rPr>
              <a:t>Pick some points on the original</a:t>
            </a:r>
          </a:p>
          <a:p>
            <a:pPr eaLnBrk="1" hangingPunct="1"/>
            <a:r>
              <a:rPr lang="en-CA" sz="1900" dirty="0" smtClean="0">
                <a:solidFill>
                  <a:srgbClr val="FF0000"/>
                </a:solidFill>
                <a:latin typeface="+mj-lt"/>
              </a:rPr>
              <a:t>Function </a:t>
            </a:r>
            <a:r>
              <a:rPr lang="en-CA" sz="1900" dirty="0">
                <a:solidFill>
                  <a:srgbClr val="FF0000"/>
                </a:solidFill>
                <a:latin typeface="+mj-lt"/>
              </a:rPr>
              <a:t>and take the reciprocal</a:t>
            </a:r>
          </a:p>
          <a:p>
            <a:pPr eaLnBrk="1" hangingPunct="1"/>
            <a:r>
              <a:rPr lang="en-CA" sz="1900" dirty="0">
                <a:solidFill>
                  <a:srgbClr val="FF0000"/>
                </a:solidFill>
                <a:latin typeface="+mj-lt"/>
              </a:rPr>
              <a:t>of the </a:t>
            </a:r>
            <a:r>
              <a:rPr lang="en-CA" sz="1900" dirty="0" smtClean="0">
                <a:solidFill>
                  <a:srgbClr val="FF0000"/>
                </a:solidFill>
                <a:latin typeface="+mj-lt"/>
              </a:rPr>
              <a:t>Y-coordinates.</a:t>
            </a:r>
            <a:br>
              <a:rPr lang="en-CA" sz="1900" dirty="0" smtClean="0">
                <a:solidFill>
                  <a:srgbClr val="FF0000"/>
                </a:solidFill>
                <a:latin typeface="+mj-lt"/>
              </a:rPr>
            </a:br>
            <a:r>
              <a:rPr lang="en-CA" sz="1900" dirty="0" smtClean="0">
                <a:solidFill>
                  <a:srgbClr val="FF0000"/>
                </a:solidFill>
                <a:latin typeface="+mj-lt"/>
              </a:rPr>
              <a:t>Reciprocal </a:t>
            </a:r>
            <a:r>
              <a:rPr lang="en-CA" sz="1900" dirty="0">
                <a:solidFill>
                  <a:srgbClr val="FF0000"/>
                </a:solidFill>
                <a:latin typeface="+mj-lt"/>
              </a:rPr>
              <a:t>of large numbers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will become small</a:t>
            </a:r>
          </a:p>
          <a:p>
            <a:pPr eaLnBrk="1" hangingPunct="1"/>
            <a:endParaRPr lang="en-CA" sz="1900" dirty="0">
              <a:solidFill>
                <a:srgbClr val="FF0000"/>
              </a:solidFill>
              <a:latin typeface="+mj-lt"/>
            </a:endParaRPr>
          </a:p>
          <a:p>
            <a:pPr eaLnBrk="1" hangingPunct="1"/>
            <a:r>
              <a:rPr lang="en-CA" sz="1900" dirty="0">
                <a:solidFill>
                  <a:srgbClr val="FF0000"/>
                </a:solidFill>
                <a:latin typeface="+mj-lt"/>
              </a:rPr>
              <a:t>Reciprocal of small numbers </a:t>
            </a:r>
          </a:p>
          <a:p>
            <a:pPr eaLnBrk="1" hangingPunct="1"/>
            <a:r>
              <a:rPr lang="en-CA" sz="1900" dirty="0">
                <a:solidFill>
                  <a:srgbClr val="FF0000"/>
                </a:solidFill>
                <a:latin typeface="+mj-lt"/>
              </a:rPr>
              <a:t>Will become large</a:t>
            </a:r>
          </a:p>
          <a:p>
            <a:pPr eaLnBrk="1" hangingPunct="1"/>
            <a:endParaRPr lang="en-CA" sz="19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2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77720"/>
              </p:ext>
            </p:extLst>
          </p:nvPr>
        </p:nvGraphicFramePr>
        <p:xfrm>
          <a:off x="5444331" y="5412581"/>
          <a:ext cx="3403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" name="Equation" r:id="rId8" imgW="2311400" imgH="292100" progId="Equation.DSMT4">
                  <p:embed/>
                </p:oleObj>
              </mc:Choice>
              <mc:Fallback>
                <p:oleObj name="Equation" r:id="rId8" imgW="2311400" imgH="292100" progId="Equation.DSMT4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331" y="5412581"/>
                        <a:ext cx="34036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696848"/>
              </p:ext>
            </p:extLst>
          </p:nvPr>
        </p:nvGraphicFramePr>
        <p:xfrm>
          <a:off x="6563062" y="2918302"/>
          <a:ext cx="1543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" name="Equation" r:id="rId10" imgW="685502" imgH="177723" progId="Equation.DSMT4">
                  <p:embed/>
                </p:oleObj>
              </mc:Choice>
              <mc:Fallback>
                <p:oleObj name="Equation" r:id="rId10" imgW="685502" imgH="177723" progId="Equation.DSMT4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3062" y="2918302"/>
                        <a:ext cx="15430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861040"/>
              </p:ext>
            </p:extLst>
          </p:nvPr>
        </p:nvGraphicFramePr>
        <p:xfrm>
          <a:off x="5681999" y="2192814"/>
          <a:ext cx="11064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" name="Equation" r:id="rId12" imgW="596900" imgH="190500" progId="Equation.DSMT4">
                  <p:embed/>
                </p:oleObj>
              </mc:Choice>
              <mc:Fallback>
                <p:oleObj name="Equation" r:id="rId12" imgW="596900" imgH="190500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999" y="2192814"/>
                        <a:ext cx="110648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208764"/>
              </p:ext>
            </p:extLst>
          </p:nvPr>
        </p:nvGraphicFramePr>
        <p:xfrm>
          <a:off x="5693112" y="2527777"/>
          <a:ext cx="6826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" name="Equation" r:id="rId14" imgW="368300" imgH="190500" progId="Equation.DSMT4">
                  <p:embed/>
                </p:oleObj>
              </mc:Choice>
              <mc:Fallback>
                <p:oleObj name="Equation" r:id="rId14" imgW="368300" imgH="190500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3112" y="2527777"/>
                        <a:ext cx="68262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615720"/>
              </p:ext>
            </p:extLst>
          </p:nvPr>
        </p:nvGraphicFramePr>
        <p:xfrm>
          <a:off x="5543887" y="2873852"/>
          <a:ext cx="1041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" name="Equation" r:id="rId16" imgW="609336" imgH="241195" progId="Equation.DSMT4">
                  <p:embed/>
                </p:oleObj>
              </mc:Choice>
              <mc:Fallback>
                <p:oleObj name="Equation" r:id="rId16" imgW="609336" imgH="241195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887" y="2873852"/>
                        <a:ext cx="10414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163549"/>
              </p:ext>
            </p:extLst>
          </p:nvPr>
        </p:nvGraphicFramePr>
        <p:xfrm>
          <a:off x="5757068" y="4187031"/>
          <a:ext cx="1014413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" name="Equation" r:id="rId18" imgW="660113" imgH="215806" progId="Equation.DSMT4">
                  <p:embed/>
                </p:oleObj>
              </mc:Choice>
              <mc:Fallback>
                <p:oleObj name="Equation" r:id="rId18" imgW="660113" imgH="215806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068" y="4187031"/>
                        <a:ext cx="1014413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891220"/>
              </p:ext>
            </p:extLst>
          </p:nvPr>
        </p:nvGraphicFramePr>
        <p:xfrm>
          <a:off x="7463631" y="4177506"/>
          <a:ext cx="1169987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" name="Equation" r:id="rId20" imgW="761669" imgH="215806" progId="Equation.DSMT4">
                  <p:embed/>
                </p:oleObj>
              </mc:Choice>
              <mc:Fallback>
                <p:oleObj name="Equation" r:id="rId20" imgW="761669" imgH="215806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631" y="4177506"/>
                        <a:ext cx="1169987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299165"/>
              </p:ext>
            </p:extLst>
          </p:nvPr>
        </p:nvGraphicFramePr>
        <p:xfrm>
          <a:off x="5731668" y="4521994"/>
          <a:ext cx="6635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Equation" r:id="rId22" imgW="431613" imgH="215806" progId="Equation.DSMT4">
                  <p:embed/>
                </p:oleObj>
              </mc:Choice>
              <mc:Fallback>
                <p:oleObj name="Equation" r:id="rId22" imgW="431613" imgH="215806" progId="Equation.DSMT4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668" y="4521994"/>
                        <a:ext cx="6635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525661"/>
              </p:ext>
            </p:extLst>
          </p:nvPr>
        </p:nvGraphicFramePr>
        <p:xfrm>
          <a:off x="5404643" y="4849019"/>
          <a:ext cx="9175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" name="Equation" r:id="rId24" imgW="596900" imgH="241300" progId="Equation.DSMT4">
                  <p:embed/>
                </p:oleObj>
              </mc:Choice>
              <mc:Fallback>
                <p:oleObj name="Equation" r:id="rId24" imgW="596900" imgH="241300" progId="Equation.DSMT4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4643" y="4849019"/>
                        <a:ext cx="917575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934500"/>
              </p:ext>
            </p:extLst>
          </p:nvPr>
        </p:nvGraphicFramePr>
        <p:xfrm>
          <a:off x="7598568" y="4523581"/>
          <a:ext cx="6635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0" name="Equation" r:id="rId26" imgW="431613" imgH="215806" progId="Equation.DSMT4">
                  <p:embed/>
                </p:oleObj>
              </mc:Choice>
              <mc:Fallback>
                <p:oleObj name="Equation" r:id="rId26" imgW="431613" imgH="215806" progId="Equation.DSMT4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8568" y="4523581"/>
                        <a:ext cx="663575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655387"/>
              </p:ext>
            </p:extLst>
          </p:nvPr>
        </p:nvGraphicFramePr>
        <p:xfrm>
          <a:off x="7260431" y="4802981"/>
          <a:ext cx="9175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" name="Equation" r:id="rId28" imgW="596900" imgH="241300" progId="Equation.DSMT4">
                  <p:embed/>
                </p:oleObj>
              </mc:Choice>
              <mc:Fallback>
                <p:oleObj name="Equation" r:id="rId28" imgW="596900" imgH="241300" progId="Equation.DSMT4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0431" y="4802981"/>
                        <a:ext cx="917575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174133"/>
              </p:ext>
            </p:extLst>
          </p:nvPr>
        </p:nvGraphicFramePr>
        <p:xfrm>
          <a:off x="5374481" y="5925344"/>
          <a:ext cx="749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Equation" r:id="rId30" imgW="748975" imgH="253890" progId="Equation.DSMT4">
                  <p:embed/>
                </p:oleObj>
              </mc:Choice>
              <mc:Fallback>
                <p:oleObj name="Equation" r:id="rId30" imgW="748975" imgH="253890" progId="Equation.DSMT4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481" y="5925344"/>
                        <a:ext cx="7493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793045"/>
              </p:ext>
            </p:extLst>
          </p:nvPr>
        </p:nvGraphicFramePr>
        <p:xfrm>
          <a:off x="6187281" y="5903119"/>
          <a:ext cx="6477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" name="Equation" r:id="rId32" imgW="647419" imgH="253890" progId="Equation.DSMT4">
                  <p:embed/>
                </p:oleObj>
              </mc:Choice>
              <mc:Fallback>
                <p:oleObj name="Equation" r:id="rId32" imgW="647419" imgH="253890" progId="Equation.DSMT4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7281" y="5903119"/>
                        <a:ext cx="6477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415766"/>
              </p:ext>
            </p:extLst>
          </p:nvPr>
        </p:nvGraphicFramePr>
        <p:xfrm>
          <a:off x="7198518" y="5901531"/>
          <a:ext cx="850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" name="Equation" r:id="rId34" imgW="850531" imgH="253890" progId="Equation.DSMT4">
                  <p:embed/>
                </p:oleObj>
              </mc:Choice>
              <mc:Fallback>
                <p:oleObj name="Equation" r:id="rId34" imgW="850531" imgH="253890" progId="Equation.DSMT4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8518" y="5901531"/>
                        <a:ext cx="8509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498077"/>
              </p:ext>
            </p:extLst>
          </p:nvPr>
        </p:nvGraphicFramePr>
        <p:xfrm>
          <a:off x="8117681" y="5879306"/>
          <a:ext cx="749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" name="Equation" r:id="rId36" imgW="748975" imgH="253890" progId="Equation.DSMT4">
                  <p:embed/>
                </p:oleObj>
              </mc:Choice>
              <mc:Fallback>
                <p:oleObj name="Equation" r:id="rId36" imgW="748975" imgH="253890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7681" y="5879306"/>
                        <a:ext cx="7493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290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5" grpId="1"/>
      <p:bldP spid="117" grpId="0"/>
      <p:bldP spid="117" grpId="1"/>
      <p:bldP spid="120" grpId="0"/>
      <p:bldP spid="12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5"/>
          <p:cNvGrpSpPr>
            <a:grpSpLocks noChangeAspect="1"/>
          </p:cNvGrpSpPr>
          <p:nvPr/>
        </p:nvGrpSpPr>
        <p:grpSpPr bwMode="auto">
          <a:xfrm>
            <a:off x="4559300" y="990600"/>
            <a:ext cx="4355247" cy="4248150"/>
            <a:chOff x="256" y="721"/>
            <a:chExt cx="3052" cy="3393"/>
          </a:xfrm>
        </p:grpSpPr>
        <p:sp>
          <p:nvSpPr>
            <p:cNvPr id="14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6" y="725"/>
              <a:ext cx="3052" cy="3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" name="Rectangle 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5" name="Line 7"/>
            <p:cNvSpPr>
              <a:spLocks noChangeShapeType="1"/>
            </p:cNvSpPr>
            <p:nvPr/>
          </p:nvSpPr>
          <p:spPr bwMode="auto">
            <a:xfrm flipV="1">
              <a:off x="51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6" name="Line 8"/>
            <p:cNvSpPr>
              <a:spLocks noChangeShapeType="1"/>
            </p:cNvSpPr>
            <p:nvPr/>
          </p:nvSpPr>
          <p:spPr bwMode="auto">
            <a:xfrm flipV="1">
              <a:off x="51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7" name="Line 9"/>
            <p:cNvSpPr>
              <a:spLocks noChangeShapeType="1"/>
            </p:cNvSpPr>
            <p:nvPr/>
          </p:nvSpPr>
          <p:spPr bwMode="auto">
            <a:xfrm flipV="1">
              <a:off x="76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8" name="Line 10"/>
            <p:cNvSpPr>
              <a:spLocks noChangeShapeType="1"/>
            </p:cNvSpPr>
            <p:nvPr/>
          </p:nvSpPr>
          <p:spPr bwMode="auto">
            <a:xfrm flipV="1">
              <a:off x="7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9" name="Line 11"/>
            <p:cNvSpPr>
              <a:spLocks noChangeShapeType="1"/>
            </p:cNvSpPr>
            <p:nvPr/>
          </p:nvSpPr>
          <p:spPr bwMode="auto">
            <a:xfrm flipV="1">
              <a:off x="102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0" name="Line 12"/>
            <p:cNvSpPr>
              <a:spLocks noChangeShapeType="1"/>
            </p:cNvSpPr>
            <p:nvPr/>
          </p:nvSpPr>
          <p:spPr bwMode="auto">
            <a:xfrm flipV="1">
              <a:off x="102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1" name="Line 13"/>
            <p:cNvSpPr>
              <a:spLocks noChangeShapeType="1"/>
            </p:cNvSpPr>
            <p:nvPr/>
          </p:nvSpPr>
          <p:spPr bwMode="auto">
            <a:xfrm flipV="1">
              <a:off x="12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2" name="Line 14"/>
            <p:cNvSpPr>
              <a:spLocks noChangeShapeType="1"/>
            </p:cNvSpPr>
            <p:nvPr/>
          </p:nvSpPr>
          <p:spPr bwMode="auto">
            <a:xfrm flipV="1">
              <a:off x="127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" name="Line 15"/>
            <p:cNvSpPr>
              <a:spLocks noChangeShapeType="1"/>
            </p:cNvSpPr>
            <p:nvPr/>
          </p:nvSpPr>
          <p:spPr bwMode="auto">
            <a:xfrm flipV="1">
              <a:off x="152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" name="Line 16"/>
            <p:cNvSpPr>
              <a:spLocks noChangeShapeType="1"/>
            </p:cNvSpPr>
            <p:nvPr/>
          </p:nvSpPr>
          <p:spPr bwMode="auto">
            <a:xfrm flipV="1">
              <a:off x="152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5" name="Line 17"/>
            <p:cNvSpPr>
              <a:spLocks noChangeShapeType="1"/>
            </p:cNvSpPr>
            <p:nvPr/>
          </p:nvSpPr>
          <p:spPr bwMode="auto">
            <a:xfrm flipV="1">
              <a:off x="203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6" name="Line 18"/>
            <p:cNvSpPr>
              <a:spLocks noChangeShapeType="1"/>
            </p:cNvSpPr>
            <p:nvPr/>
          </p:nvSpPr>
          <p:spPr bwMode="auto">
            <a:xfrm flipV="1">
              <a:off x="203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7" name="Line 19"/>
            <p:cNvSpPr>
              <a:spLocks noChangeShapeType="1"/>
            </p:cNvSpPr>
            <p:nvPr/>
          </p:nvSpPr>
          <p:spPr bwMode="auto">
            <a:xfrm flipV="1">
              <a:off x="228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8" name="Line 20"/>
            <p:cNvSpPr>
              <a:spLocks noChangeShapeType="1"/>
            </p:cNvSpPr>
            <p:nvPr/>
          </p:nvSpPr>
          <p:spPr bwMode="auto">
            <a:xfrm flipV="1">
              <a:off x="22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9" name="Line 21"/>
            <p:cNvSpPr>
              <a:spLocks noChangeShapeType="1"/>
            </p:cNvSpPr>
            <p:nvPr/>
          </p:nvSpPr>
          <p:spPr bwMode="auto">
            <a:xfrm flipV="1">
              <a:off x="253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0" name="Line 22"/>
            <p:cNvSpPr>
              <a:spLocks noChangeShapeType="1"/>
            </p:cNvSpPr>
            <p:nvPr/>
          </p:nvSpPr>
          <p:spPr bwMode="auto">
            <a:xfrm flipV="1">
              <a:off x="25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1" name="Line 23"/>
            <p:cNvSpPr>
              <a:spLocks noChangeShapeType="1"/>
            </p:cNvSpPr>
            <p:nvPr/>
          </p:nvSpPr>
          <p:spPr bwMode="auto">
            <a:xfrm flipV="1">
              <a:off x="27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2" name="Line 24"/>
            <p:cNvSpPr>
              <a:spLocks noChangeShapeType="1"/>
            </p:cNvSpPr>
            <p:nvPr/>
          </p:nvSpPr>
          <p:spPr bwMode="auto">
            <a:xfrm flipV="1">
              <a:off x="279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3" name="Line 25"/>
            <p:cNvSpPr>
              <a:spLocks noChangeShapeType="1"/>
            </p:cNvSpPr>
            <p:nvPr/>
          </p:nvSpPr>
          <p:spPr bwMode="auto">
            <a:xfrm flipV="1">
              <a:off x="30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" name="Line 26"/>
            <p:cNvSpPr>
              <a:spLocks noChangeShapeType="1"/>
            </p:cNvSpPr>
            <p:nvPr/>
          </p:nvSpPr>
          <p:spPr bwMode="auto">
            <a:xfrm flipV="1">
              <a:off x="304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5" name="Line 27"/>
            <p:cNvSpPr>
              <a:spLocks noChangeShapeType="1"/>
            </p:cNvSpPr>
            <p:nvPr/>
          </p:nvSpPr>
          <p:spPr bwMode="auto">
            <a:xfrm>
              <a:off x="264" y="381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6" name="Line 28"/>
            <p:cNvSpPr>
              <a:spLocks noChangeShapeType="1"/>
            </p:cNvSpPr>
            <p:nvPr/>
          </p:nvSpPr>
          <p:spPr bwMode="auto">
            <a:xfrm>
              <a:off x="264" y="382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7" name="Line 29"/>
            <p:cNvSpPr>
              <a:spLocks noChangeShapeType="1"/>
            </p:cNvSpPr>
            <p:nvPr/>
          </p:nvSpPr>
          <p:spPr bwMode="auto">
            <a:xfrm>
              <a:off x="264" y="3539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8" name="Line 30"/>
            <p:cNvSpPr>
              <a:spLocks noChangeShapeType="1"/>
            </p:cNvSpPr>
            <p:nvPr/>
          </p:nvSpPr>
          <p:spPr bwMode="auto">
            <a:xfrm>
              <a:off x="264" y="354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9" name="Line 31"/>
            <p:cNvSpPr>
              <a:spLocks noChangeShapeType="1"/>
            </p:cNvSpPr>
            <p:nvPr/>
          </p:nvSpPr>
          <p:spPr bwMode="auto">
            <a:xfrm>
              <a:off x="264" y="325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0" name="Line 32"/>
            <p:cNvSpPr>
              <a:spLocks noChangeShapeType="1"/>
            </p:cNvSpPr>
            <p:nvPr/>
          </p:nvSpPr>
          <p:spPr bwMode="auto">
            <a:xfrm>
              <a:off x="264" y="326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1" name="Line 33"/>
            <p:cNvSpPr>
              <a:spLocks noChangeShapeType="1"/>
            </p:cNvSpPr>
            <p:nvPr/>
          </p:nvSpPr>
          <p:spPr bwMode="auto">
            <a:xfrm>
              <a:off x="264" y="2977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2" name="Line 34"/>
            <p:cNvSpPr>
              <a:spLocks noChangeShapeType="1"/>
            </p:cNvSpPr>
            <p:nvPr/>
          </p:nvSpPr>
          <p:spPr bwMode="auto">
            <a:xfrm>
              <a:off x="264" y="298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3" name="Line 35"/>
            <p:cNvSpPr>
              <a:spLocks noChangeShapeType="1"/>
            </p:cNvSpPr>
            <p:nvPr/>
          </p:nvSpPr>
          <p:spPr bwMode="auto">
            <a:xfrm>
              <a:off x="264" y="269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" name="Line 36"/>
            <p:cNvSpPr>
              <a:spLocks noChangeShapeType="1"/>
            </p:cNvSpPr>
            <p:nvPr/>
          </p:nvSpPr>
          <p:spPr bwMode="auto">
            <a:xfrm>
              <a:off x="264" y="269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" name="Line 37"/>
            <p:cNvSpPr>
              <a:spLocks noChangeShapeType="1"/>
            </p:cNvSpPr>
            <p:nvPr/>
          </p:nvSpPr>
          <p:spPr bwMode="auto">
            <a:xfrm>
              <a:off x="264" y="213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6" name="Line 38"/>
            <p:cNvSpPr>
              <a:spLocks noChangeShapeType="1"/>
            </p:cNvSpPr>
            <p:nvPr/>
          </p:nvSpPr>
          <p:spPr bwMode="auto">
            <a:xfrm>
              <a:off x="264" y="213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7" name="Line 39"/>
            <p:cNvSpPr>
              <a:spLocks noChangeShapeType="1"/>
            </p:cNvSpPr>
            <p:nvPr/>
          </p:nvSpPr>
          <p:spPr bwMode="auto">
            <a:xfrm>
              <a:off x="264" y="185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8" name="Line 40"/>
            <p:cNvSpPr>
              <a:spLocks noChangeShapeType="1"/>
            </p:cNvSpPr>
            <p:nvPr/>
          </p:nvSpPr>
          <p:spPr bwMode="auto">
            <a:xfrm>
              <a:off x="264" y="185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9" name="Line 41"/>
            <p:cNvSpPr>
              <a:spLocks noChangeShapeType="1"/>
            </p:cNvSpPr>
            <p:nvPr/>
          </p:nvSpPr>
          <p:spPr bwMode="auto">
            <a:xfrm>
              <a:off x="264" y="157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0" name="Line 42"/>
            <p:cNvSpPr>
              <a:spLocks noChangeShapeType="1"/>
            </p:cNvSpPr>
            <p:nvPr/>
          </p:nvSpPr>
          <p:spPr bwMode="auto">
            <a:xfrm>
              <a:off x="264" y="157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1" name="Line 43"/>
            <p:cNvSpPr>
              <a:spLocks noChangeShapeType="1"/>
            </p:cNvSpPr>
            <p:nvPr/>
          </p:nvSpPr>
          <p:spPr bwMode="auto">
            <a:xfrm>
              <a:off x="264" y="129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2" name="Line 44"/>
            <p:cNvSpPr>
              <a:spLocks noChangeShapeType="1"/>
            </p:cNvSpPr>
            <p:nvPr/>
          </p:nvSpPr>
          <p:spPr bwMode="auto">
            <a:xfrm>
              <a:off x="264" y="129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3" name="Line 45"/>
            <p:cNvSpPr>
              <a:spLocks noChangeShapeType="1"/>
            </p:cNvSpPr>
            <p:nvPr/>
          </p:nvSpPr>
          <p:spPr bwMode="auto">
            <a:xfrm>
              <a:off x="264" y="100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" name="Line 46"/>
            <p:cNvSpPr>
              <a:spLocks noChangeShapeType="1"/>
            </p:cNvSpPr>
            <p:nvPr/>
          </p:nvSpPr>
          <p:spPr bwMode="auto">
            <a:xfrm>
              <a:off x="264" y="101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" name="Line 47"/>
            <p:cNvSpPr>
              <a:spLocks noChangeShapeType="1"/>
            </p:cNvSpPr>
            <p:nvPr/>
          </p:nvSpPr>
          <p:spPr bwMode="auto">
            <a:xfrm>
              <a:off x="264" y="241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6" name="Line 48"/>
            <p:cNvSpPr>
              <a:spLocks noChangeShapeType="1"/>
            </p:cNvSpPr>
            <p:nvPr/>
          </p:nvSpPr>
          <p:spPr bwMode="auto">
            <a:xfrm>
              <a:off x="264" y="2415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7" name="Line 49"/>
            <p:cNvSpPr>
              <a:spLocks noChangeShapeType="1"/>
            </p:cNvSpPr>
            <p:nvPr/>
          </p:nvSpPr>
          <p:spPr bwMode="auto">
            <a:xfrm>
              <a:off x="264" y="242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8" name="Line 50"/>
            <p:cNvSpPr>
              <a:spLocks noChangeShapeType="1"/>
            </p:cNvSpPr>
            <p:nvPr/>
          </p:nvSpPr>
          <p:spPr bwMode="auto">
            <a:xfrm>
              <a:off x="264" y="2424"/>
              <a:ext cx="304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9" name="Rectangle 51"/>
            <p:cNvSpPr>
              <a:spLocks noChangeArrowheads="1"/>
            </p:cNvSpPr>
            <p:nvPr/>
          </p:nvSpPr>
          <p:spPr bwMode="auto">
            <a:xfrm>
              <a:off x="3189" y="2208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90" name="Freeform 52"/>
            <p:cNvSpPr>
              <a:spLocks/>
            </p:cNvSpPr>
            <p:nvPr/>
          </p:nvSpPr>
          <p:spPr bwMode="auto">
            <a:xfrm>
              <a:off x="3247" y="2362"/>
              <a:ext cx="50" cy="115"/>
            </a:xfrm>
            <a:custGeom>
              <a:avLst/>
              <a:gdLst>
                <a:gd name="T0" fmla="*/ 0 w 50"/>
                <a:gd name="T1" fmla="*/ 0 h 115"/>
                <a:gd name="T2" fmla="*/ 50 w 50"/>
                <a:gd name="T3" fmla="*/ 58 h 115"/>
                <a:gd name="T4" fmla="*/ 0 w 50"/>
                <a:gd name="T5" fmla="*/ 115 h 115"/>
                <a:gd name="T6" fmla="*/ 0 w 50"/>
                <a:gd name="T7" fmla="*/ 0 h 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15"/>
                <a:gd name="T14" fmla="*/ 50 w 50"/>
                <a:gd name="T15" fmla="*/ 115 h 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15">
                  <a:moveTo>
                    <a:pt x="0" y="0"/>
                  </a:moveTo>
                  <a:lnTo>
                    <a:pt x="50" y="58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1" name="Line 53"/>
            <p:cNvSpPr>
              <a:spLocks noChangeShapeType="1"/>
            </p:cNvSpPr>
            <p:nvPr/>
          </p:nvSpPr>
          <p:spPr bwMode="auto">
            <a:xfrm flipV="1">
              <a:off x="177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2" name="Line 54"/>
            <p:cNvSpPr>
              <a:spLocks noChangeShapeType="1"/>
            </p:cNvSpPr>
            <p:nvPr/>
          </p:nvSpPr>
          <p:spPr bwMode="auto">
            <a:xfrm flipV="1">
              <a:off x="177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3" name="Line 55"/>
            <p:cNvSpPr>
              <a:spLocks noChangeShapeType="1"/>
            </p:cNvSpPr>
            <p:nvPr/>
          </p:nvSpPr>
          <p:spPr bwMode="auto">
            <a:xfrm flipV="1">
              <a:off x="178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4" name="Line 56"/>
            <p:cNvSpPr>
              <a:spLocks noChangeShapeType="1"/>
            </p:cNvSpPr>
            <p:nvPr/>
          </p:nvSpPr>
          <p:spPr bwMode="auto">
            <a:xfrm flipV="1">
              <a:off x="1786" y="729"/>
              <a:ext cx="1" cy="33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5" name="Rectangle 57"/>
            <p:cNvSpPr>
              <a:spLocks noChangeArrowheads="1"/>
            </p:cNvSpPr>
            <p:nvPr/>
          </p:nvSpPr>
          <p:spPr bwMode="auto">
            <a:xfrm>
              <a:off x="1844" y="721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96" name="Freeform 58"/>
            <p:cNvSpPr>
              <a:spLocks/>
            </p:cNvSpPr>
            <p:nvPr/>
          </p:nvSpPr>
          <p:spPr bwMode="auto">
            <a:xfrm>
              <a:off x="1732" y="734"/>
              <a:ext cx="100" cy="57"/>
            </a:xfrm>
            <a:custGeom>
              <a:avLst/>
              <a:gdLst>
                <a:gd name="T0" fmla="*/ 0 w 100"/>
                <a:gd name="T1" fmla="*/ 57 h 57"/>
                <a:gd name="T2" fmla="*/ 50 w 100"/>
                <a:gd name="T3" fmla="*/ 0 h 57"/>
                <a:gd name="T4" fmla="*/ 100 w 100"/>
                <a:gd name="T5" fmla="*/ 57 h 57"/>
                <a:gd name="T6" fmla="*/ 0 w 100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57"/>
                <a:gd name="T14" fmla="*/ 100 w 100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57">
                  <a:moveTo>
                    <a:pt x="0" y="57"/>
                  </a:moveTo>
                  <a:lnTo>
                    <a:pt x="50" y="0"/>
                  </a:lnTo>
                  <a:lnTo>
                    <a:pt x="10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7" name="Rectangle 59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8" name="Line 60"/>
            <p:cNvSpPr>
              <a:spLocks noChangeShapeType="1"/>
            </p:cNvSpPr>
            <p:nvPr/>
          </p:nvSpPr>
          <p:spPr bwMode="auto">
            <a:xfrm>
              <a:off x="51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9" name="Rectangle 61"/>
            <p:cNvSpPr>
              <a:spLocks noChangeArrowheads="1"/>
            </p:cNvSpPr>
            <p:nvPr/>
          </p:nvSpPr>
          <p:spPr bwMode="auto">
            <a:xfrm>
              <a:off x="452" y="2464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200" name="Rectangle 62"/>
            <p:cNvSpPr>
              <a:spLocks noChangeArrowheads="1"/>
            </p:cNvSpPr>
            <p:nvPr/>
          </p:nvSpPr>
          <p:spPr bwMode="auto">
            <a:xfrm>
              <a:off x="1797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01" name="Line 63"/>
            <p:cNvSpPr>
              <a:spLocks noChangeShapeType="1"/>
            </p:cNvSpPr>
            <p:nvPr/>
          </p:nvSpPr>
          <p:spPr bwMode="auto">
            <a:xfrm>
              <a:off x="304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2" name="Rectangle 64"/>
            <p:cNvSpPr>
              <a:spLocks noChangeArrowheads="1"/>
            </p:cNvSpPr>
            <p:nvPr/>
          </p:nvSpPr>
          <p:spPr bwMode="auto">
            <a:xfrm>
              <a:off x="3051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03" name="Rectangle 65"/>
            <p:cNvSpPr>
              <a:spLocks noChangeArrowheads="1"/>
            </p:cNvSpPr>
            <p:nvPr/>
          </p:nvSpPr>
          <p:spPr bwMode="auto">
            <a:xfrm>
              <a:off x="1613" y="3751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204" name="Line 66"/>
            <p:cNvSpPr>
              <a:spLocks noChangeShapeType="1"/>
            </p:cNvSpPr>
            <p:nvPr/>
          </p:nvSpPr>
          <p:spPr bwMode="auto">
            <a:xfrm>
              <a:off x="1747" y="3822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" name="Rectangle 67"/>
            <p:cNvSpPr>
              <a:spLocks noChangeArrowheads="1"/>
            </p:cNvSpPr>
            <p:nvPr/>
          </p:nvSpPr>
          <p:spPr bwMode="auto">
            <a:xfrm>
              <a:off x="1678" y="942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06" name="Line 68"/>
            <p:cNvSpPr>
              <a:spLocks noChangeShapeType="1"/>
            </p:cNvSpPr>
            <p:nvPr/>
          </p:nvSpPr>
          <p:spPr bwMode="auto">
            <a:xfrm>
              <a:off x="1747" y="1013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" name="Rectangle 7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CA" sz="2800" dirty="0" smtClean="0"/>
              <a:t>Graph the reciprocal of each parabola</a:t>
            </a:r>
            <a:endParaRPr lang="en-CA" sz="2800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120650" y="990600"/>
            <a:ext cx="4355247" cy="4248150"/>
            <a:chOff x="256" y="721"/>
            <a:chExt cx="3052" cy="3393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6" y="725"/>
              <a:ext cx="3052" cy="3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51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51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76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7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102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102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12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127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152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152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203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203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228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22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253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25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27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279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30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304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264" y="381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264" y="382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264" y="3539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264" y="354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264" y="325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264" y="326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264" y="2977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264" y="298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264" y="269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264" y="269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264" y="213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264" y="213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264" y="185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264" y="185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264" y="157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264" y="157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264" y="129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264" y="129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264" y="100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264" y="101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264" y="241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264" y="2415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264" y="242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264" y="2424"/>
              <a:ext cx="304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3189" y="2208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3247" y="2362"/>
              <a:ext cx="50" cy="115"/>
            </a:xfrm>
            <a:custGeom>
              <a:avLst/>
              <a:gdLst>
                <a:gd name="T0" fmla="*/ 0 w 50"/>
                <a:gd name="T1" fmla="*/ 0 h 115"/>
                <a:gd name="T2" fmla="*/ 50 w 50"/>
                <a:gd name="T3" fmla="*/ 58 h 115"/>
                <a:gd name="T4" fmla="*/ 0 w 50"/>
                <a:gd name="T5" fmla="*/ 115 h 115"/>
                <a:gd name="T6" fmla="*/ 0 w 50"/>
                <a:gd name="T7" fmla="*/ 0 h 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15"/>
                <a:gd name="T14" fmla="*/ 50 w 50"/>
                <a:gd name="T15" fmla="*/ 115 h 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15">
                  <a:moveTo>
                    <a:pt x="0" y="0"/>
                  </a:moveTo>
                  <a:lnTo>
                    <a:pt x="50" y="58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177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177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178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V="1">
              <a:off x="1786" y="729"/>
              <a:ext cx="1" cy="33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1844" y="721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732" y="734"/>
              <a:ext cx="100" cy="57"/>
            </a:xfrm>
            <a:custGeom>
              <a:avLst/>
              <a:gdLst>
                <a:gd name="T0" fmla="*/ 0 w 100"/>
                <a:gd name="T1" fmla="*/ 57 h 57"/>
                <a:gd name="T2" fmla="*/ 50 w 100"/>
                <a:gd name="T3" fmla="*/ 0 h 57"/>
                <a:gd name="T4" fmla="*/ 100 w 100"/>
                <a:gd name="T5" fmla="*/ 57 h 57"/>
                <a:gd name="T6" fmla="*/ 0 w 100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57"/>
                <a:gd name="T14" fmla="*/ 100 w 100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57">
                  <a:moveTo>
                    <a:pt x="0" y="57"/>
                  </a:moveTo>
                  <a:lnTo>
                    <a:pt x="50" y="0"/>
                  </a:lnTo>
                  <a:lnTo>
                    <a:pt x="10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51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452" y="2464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1797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304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3051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1613" y="3751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1747" y="3822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1678" y="942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1747" y="1013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7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0" name="Group 89"/>
          <p:cNvGrpSpPr>
            <a:grpSpLocks/>
          </p:cNvGrpSpPr>
          <p:nvPr/>
        </p:nvGrpSpPr>
        <p:grpSpPr bwMode="auto">
          <a:xfrm>
            <a:off x="1428750" y="1028700"/>
            <a:ext cx="1733550" cy="2081213"/>
            <a:chOff x="1028700" y="1144588"/>
            <a:chExt cx="3600450" cy="4479925"/>
          </a:xfrm>
        </p:grpSpPr>
        <p:sp>
          <p:nvSpPr>
            <p:cNvPr id="71" name="Freeform 75"/>
            <p:cNvSpPr>
              <a:spLocks/>
            </p:cNvSpPr>
            <p:nvPr/>
          </p:nvSpPr>
          <p:spPr bwMode="auto">
            <a:xfrm>
              <a:off x="1101725" y="1144588"/>
              <a:ext cx="3527425" cy="4479925"/>
            </a:xfrm>
            <a:custGeom>
              <a:avLst/>
              <a:gdLst>
                <a:gd name="T0" fmla="*/ 2147483647 w 578"/>
                <a:gd name="T1" fmla="*/ 2147483647 h 638"/>
                <a:gd name="T2" fmla="*/ 2147483647 w 578"/>
                <a:gd name="T3" fmla="*/ 2147483647 h 638"/>
                <a:gd name="T4" fmla="*/ 2147483647 w 578"/>
                <a:gd name="T5" fmla="*/ 2147483647 h 638"/>
                <a:gd name="T6" fmla="*/ 2147483647 w 578"/>
                <a:gd name="T7" fmla="*/ 2147483647 h 638"/>
                <a:gd name="T8" fmla="*/ 2147483647 w 578"/>
                <a:gd name="T9" fmla="*/ 2147483647 h 638"/>
                <a:gd name="T10" fmla="*/ 2147483647 w 578"/>
                <a:gd name="T11" fmla="*/ 2147483647 h 638"/>
                <a:gd name="T12" fmla="*/ 2147483647 w 578"/>
                <a:gd name="T13" fmla="*/ 2147483647 h 638"/>
                <a:gd name="T14" fmla="*/ 2147483647 w 578"/>
                <a:gd name="T15" fmla="*/ 2147483647 h 638"/>
                <a:gd name="T16" fmla="*/ 2147483647 w 578"/>
                <a:gd name="T17" fmla="*/ 2147483647 h 638"/>
                <a:gd name="T18" fmla="*/ 2147483647 w 578"/>
                <a:gd name="T19" fmla="*/ 2147483647 h 638"/>
                <a:gd name="T20" fmla="*/ 2147483647 w 578"/>
                <a:gd name="T21" fmla="*/ 2147483647 h 638"/>
                <a:gd name="T22" fmla="*/ 2147483647 w 578"/>
                <a:gd name="T23" fmla="*/ 2147483647 h 638"/>
                <a:gd name="T24" fmla="*/ 2147483647 w 578"/>
                <a:gd name="T25" fmla="*/ 2147483647 h 638"/>
                <a:gd name="T26" fmla="*/ 2147483647 w 578"/>
                <a:gd name="T27" fmla="*/ 2147483647 h 638"/>
                <a:gd name="T28" fmla="*/ 2147483647 w 578"/>
                <a:gd name="T29" fmla="*/ 2147483647 h 638"/>
                <a:gd name="T30" fmla="*/ 2147483647 w 578"/>
                <a:gd name="T31" fmla="*/ 2147483647 h 638"/>
                <a:gd name="T32" fmla="*/ 2147483647 w 578"/>
                <a:gd name="T33" fmla="*/ 2147483647 h 638"/>
                <a:gd name="T34" fmla="*/ 2147483647 w 578"/>
                <a:gd name="T35" fmla="*/ 2147483647 h 638"/>
                <a:gd name="T36" fmla="*/ 2147483647 w 578"/>
                <a:gd name="T37" fmla="*/ 2147483647 h 638"/>
                <a:gd name="T38" fmla="*/ 2147483647 w 578"/>
                <a:gd name="T39" fmla="*/ 2147483647 h 638"/>
                <a:gd name="T40" fmla="*/ 2147483647 w 578"/>
                <a:gd name="T41" fmla="*/ 2147483647 h 638"/>
                <a:gd name="T42" fmla="*/ 2147483647 w 578"/>
                <a:gd name="T43" fmla="*/ 2147483647 h 638"/>
                <a:gd name="T44" fmla="*/ 2147483647 w 578"/>
                <a:gd name="T45" fmla="*/ 2147483647 h 638"/>
                <a:gd name="T46" fmla="*/ 2147483647 w 578"/>
                <a:gd name="T47" fmla="*/ 2147483647 h 638"/>
                <a:gd name="T48" fmla="*/ 2147483647 w 578"/>
                <a:gd name="T49" fmla="*/ 2147483647 h 638"/>
                <a:gd name="T50" fmla="*/ 2147483647 w 578"/>
                <a:gd name="T51" fmla="*/ 2147483647 h 638"/>
                <a:gd name="T52" fmla="*/ 2147483647 w 578"/>
                <a:gd name="T53" fmla="*/ 2147483647 h 638"/>
                <a:gd name="T54" fmla="*/ 2147483647 w 578"/>
                <a:gd name="T55" fmla="*/ 2147483647 h 638"/>
                <a:gd name="T56" fmla="*/ 2147483647 w 578"/>
                <a:gd name="T57" fmla="*/ 2147483647 h 638"/>
                <a:gd name="T58" fmla="*/ 2147483647 w 578"/>
                <a:gd name="T59" fmla="*/ 2147483647 h 638"/>
                <a:gd name="T60" fmla="*/ 2147483647 w 578"/>
                <a:gd name="T61" fmla="*/ 2147483647 h 638"/>
                <a:gd name="T62" fmla="*/ 2147483647 w 578"/>
                <a:gd name="T63" fmla="*/ 2147483647 h 638"/>
                <a:gd name="T64" fmla="*/ 2147483647 w 578"/>
                <a:gd name="T65" fmla="*/ 2147483647 h 638"/>
                <a:gd name="T66" fmla="*/ 2147483647 w 578"/>
                <a:gd name="T67" fmla="*/ 2147483647 h 638"/>
                <a:gd name="T68" fmla="*/ 2147483647 w 578"/>
                <a:gd name="T69" fmla="*/ 2147483647 h 638"/>
                <a:gd name="T70" fmla="*/ 2147483647 w 578"/>
                <a:gd name="T71" fmla="*/ 2147483647 h 638"/>
                <a:gd name="T72" fmla="*/ 2147483647 w 578"/>
                <a:gd name="T73" fmla="*/ 2147483647 h 638"/>
                <a:gd name="T74" fmla="*/ 2147483647 w 578"/>
                <a:gd name="T75" fmla="*/ 2147483647 h 638"/>
                <a:gd name="T76" fmla="*/ 2147483647 w 578"/>
                <a:gd name="T77" fmla="*/ 2147483647 h 638"/>
                <a:gd name="T78" fmla="*/ 2147483647 w 578"/>
                <a:gd name="T79" fmla="*/ 2147483647 h 638"/>
                <a:gd name="T80" fmla="*/ 2147483647 w 578"/>
                <a:gd name="T81" fmla="*/ 2147483647 h 638"/>
                <a:gd name="T82" fmla="*/ 2147483647 w 578"/>
                <a:gd name="T83" fmla="*/ 2147483647 h 638"/>
                <a:gd name="T84" fmla="*/ 2147483647 w 578"/>
                <a:gd name="T85" fmla="*/ 2147483647 h 638"/>
                <a:gd name="T86" fmla="*/ 2147483647 w 578"/>
                <a:gd name="T87" fmla="*/ 2147483647 h 638"/>
                <a:gd name="T88" fmla="*/ 2147483647 w 578"/>
                <a:gd name="T89" fmla="*/ 2147483647 h 638"/>
                <a:gd name="T90" fmla="*/ 2147483647 w 578"/>
                <a:gd name="T91" fmla="*/ 2147483647 h 638"/>
                <a:gd name="T92" fmla="*/ 2147483647 w 578"/>
                <a:gd name="T93" fmla="*/ 2147483647 h 638"/>
                <a:gd name="T94" fmla="*/ 2147483647 w 578"/>
                <a:gd name="T95" fmla="*/ 2147483647 h 638"/>
                <a:gd name="T96" fmla="*/ 2147483647 w 578"/>
                <a:gd name="T97" fmla="*/ 2147483647 h 638"/>
                <a:gd name="T98" fmla="*/ 2147483647 w 578"/>
                <a:gd name="T99" fmla="*/ 2147483647 h 638"/>
                <a:gd name="T100" fmla="*/ 2147483647 w 578"/>
                <a:gd name="T101" fmla="*/ 2147483647 h 638"/>
                <a:gd name="T102" fmla="*/ 2147483647 w 578"/>
                <a:gd name="T103" fmla="*/ 2147483647 h 638"/>
                <a:gd name="T104" fmla="*/ 2147483647 w 578"/>
                <a:gd name="T105" fmla="*/ 2147483647 h 638"/>
                <a:gd name="T106" fmla="*/ 2147483647 w 578"/>
                <a:gd name="T107" fmla="*/ 2147483647 h 638"/>
                <a:gd name="T108" fmla="*/ 2147483647 w 578"/>
                <a:gd name="T109" fmla="*/ 2147483647 h 638"/>
                <a:gd name="T110" fmla="*/ 2147483647 w 578"/>
                <a:gd name="T111" fmla="*/ 2147483647 h 638"/>
                <a:gd name="T112" fmla="*/ 2147483647 w 578"/>
                <a:gd name="T113" fmla="*/ 2147483647 h 638"/>
                <a:gd name="T114" fmla="*/ 2147483647 w 578"/>
                <a:gd name="T115" fmla="*/ 0 h 6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8"/>
                <a:gd name="T175" fmla="*/ 0 h 638"/>
                <a:gd name="T176" fmla="*/ 578 w 578"/>
                <a:gd name="T177" fmla="*/ 638 h 6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8" h="638">
                  <a:moveTo>
                    <a:pt x="0" y="51"/>
                  </a:moveTo>
                  <a:lnTo>
                    <a:pt x="2" y="60"/>
                  </a:lnTo>
                  <a:lnTo>
                    <a:pt x="4" y="68"/>
                  </a:lnTo>
                  <a:lnTo>
                    <a:pt x="6" y="76"/>
                  </a:lnTo>
                  <a:lnTo>
                    <a:pt x="8" y="84"/>
                  </a:lnTo>
                  <a:lnTo>
                    <a:pt x="10" y="92"/>
                  </a:lnTo>
                  <a:lnTo>
                    <a:pt x="12" y="100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18" y="124"/>
                  </a:lnTo>
                  <a:lnTo>
                    <a:pt x="20" y="131"/>
                  </a:lnTo>
                  <a:lnTo>
                    <a:pt x="22" y="139"/>
                  </a:lnTo>
                  <a:lnTo>
                    <a:pt x="24" y="147"/>
                  </a:lnTo>
                  <a:lnTo>
                    <a:pt x="26" y="154"/>
                  </a:lnTo>
                  <a:lnTo>
                    <a:pt x="28" y="162"/>
                  </a:lnTo>
                  <a:lnTo>
                    <a:pt x="30" y="169"/>
                  </a:lnTo>
                  <a:lnTo>
                    <a:pt x="32" y="176"/>
                  </a:lnTo>
                  <a:lnTo>
                    <a:pt x="34" y="184"/>
                  </a:lnTo>
                  <a:lnTo>
                    <a:pt x="36" y="191"/>
                  </a:lnTo>
                  <a:lnTo>
                    <a:pt x="38" y="198"/>
                  </a:lnTo>
                  <a:lnTo>
                    <a:pt x="40" y="205"/>
                  </a:lnTo>
                  <a:lnTo>
                    <a:pt x="42" y="213"/>
                  </a:lnTo>
                  <a:lnTo>
                    <a:pt x="44" y="220"/>
                  </a:lnTo>
                  <a:lnTo>
                    <a:pt x="46" y="227"/>
                  </a:lnTo>
                  <a:lnTo>
                    <a:pt x="48" y="233"/>
                  </a:lnTo>
                  <a:lnTo>
                    <a:pt x="50" y="240"/>
                  </a:lnTo>
                  <a:lnTo>
                    <a:pt x="52" y="247"/>
                  </a:lnTo>
                  <a:lnTo>
                    <a:pt x="54" y="254"/>
                  </a:lnTo>
                  <a:lnTo>
                    <a:pt x="56" y="261"/>
                  </a:lnTo>
                  <a:lnTo>
                    <a:pt x="58" y="267"/>
                  </a:lnTo>
                  <a:lnTo>
                    <a:pt x="60" y="274"/>
                  </a:lnTo>
                  <a:lnTo>
                    <a:pt x="62" y="280"/>
                  </a:lnTo>
                  <a:lnTo>
                    <a:pt x="64" y="287"/>
                  </a:lnTo>
                  <a:lnTo>
                    <a:pt x="66" y="293"/>
                  </a:lnTo>
                  <a:lnTo>
                    <a:pt x="68" y="299"/>
                  </a:lnTo>
                  <a:lnTo>
                    <a:pt x="70" y="306"/>
                  </a:lnTo>
                  <a:lnTo>
                    <a:pt x="72" y="312"/>
                  </a:lnTo>
                  <a:lnTo>
                    <a:pt x="74" y="318"/>
                  </a:lnTo>
                  <a:lnTo>
                    <a:pt x="76" y="324"/>
                  </a:lnTo>
                  <a:lnTo>
                    <a:pt x="78" y="330"/>
                  </a:lnTo>
                  <a:lnTo>
                    <a:pt x="80" y="336"/>
                  </a:lnTo>
                  <a:lnTo>
                    <a:pt x="82" y="342"/>
                  </a:lnTo>
                  <a:lnTo>
                    <a:pt x="84" y="348"/>
                  </a:lnTo>
                  <a:lnTo>
                    <a:pt x="86" y="354"/>
                  </a:lnTo>
                  <a:lnTo>
                    <a:pt x="88" y="359"/>
                  </a:lnTo>
                  <a:lnTo>
                    <a:pt x="90" y="365"/>
                  </a:lnTo>
                  <a:lnTo>
                    <a:pt x="92" y="371"/>
                  </a:lnTo>
                  <a:lnTo>
                    <a:pt x="94" y="376"/>
                  </a:lnTo>
                  <a:lnTo>
                    <a:pt x="96" y="382"/>
                  </a:lnTo>
                  <a:lnTo>
                    <a:pt x="98" y="387"/>
                  </a:lnTo>
                  <a:lnTo>
                    <a:pt x="100" y="393"/>
                  </a:lnTo>
                  <a:lnTo>
                    <a:pt x="102" y="398"/>
                  </a:lnTo>
                  <a:lnTo>
                    <a:pt x="104" y="403"/>
                  </a:lnTo>
                  <a:lnTo>
                    <a:pt x="106" y="408"/>
                  </a:lnTo>
                  <a:lnTo>
                    <a:pt x="108" y="414"/>
                  </a:lnTo>
                  <a:lnTo>
                    <a:pt x="110" y="419"/>
                  </a:lnTo>
                  <a:lnTo>
                    <a:pt x="112" y="424"/>
                  </a:lnTo>
                  <a:lnTo>
                    <a:pt x="114" y="429"/>
                  </a:lnTo>
                  <a:lnTo>
                    <a:pt x="116" y="434"/>
                  </a:lnTo>
                  <a:lnTo>
                    <a:pt x="118" y="439"/>
                  </a:lnTo>
                  <a:lnTo>
                    <a:pt x="120" y="443"/>
                  </a:lnTo>
                  <a:lnTo>
                    <a:pt x="122" y="448"/>
                  </a:lnTo>
                  <a:lnTo>
                    <a:pt x="124" y="453"/>
                  </a:lnTo>
                  <a:lnTo>
                    <a:pt x="126" y="457"/>
                  </a:lnTo>
                  <a:lnTo>
                    <a:pt x="128" y="462"/>
                  </a:lnTo>
                  <a:lnTo>
                    <a:pt x="130" y="467"/>
                  </a:lnTo>
                  <a:lnTo>
                    <a:pt x="132" y="471"/>
                  </a:lnTo>
                  <a:lnTo>
                    <a:pt x="134" y="475"/>
                  </a:lnTo>
                  <a:lnTo>
                    <a:pt x="136" y="480"/>
                  </a:lnTo>
                  <a:lnTo>
                    <a:pt x="138" y="484"/>
                  </a:lnTo>
                  <a:lnTo>
                    <a:pt x="140" y="488"/>
                  </a:lnTo>
                  <a:lnTo>
                    <a:pt x="142" y="492"/>
                  </a:lnTo>
                  <a:lnTo>
                    <a:pt x="144" y="496"/>
                  </a:lnTo>
                  <a:lnTo>
                    <a:pt x="146" y="501"/>
                  </a:lnTo>
                  <a:lnTo>
                    <a:pt x="148" y="504"/>
                  </a:lnTo>
                  <a:lnTo>
                    <a:pt x="150" y="508"/>
                  </a:lnTo>
                  <a:lnTo>
                    <a:pt x="152" y="512"/>
                  </a:lnTo>
                  <a:lnTo>
                    <a:pt x="154" y="516"/>
                  </a:lnTo>
                  <a:lnTo>
                    <a:pt x="156" y="520"/>
                  </a:lnTo>
                  <a:lnTo>
                    <a:pt x="158" y="524"/>
                  </a:lnTo>
                  <a:lnTo>
                    <a:pt x="160" y="527"/>
                  </a:lnTo>
                  <a:lnTo>
                    <a:pt x="162" y="531"/>
                  </a:lnTo>
                  <a:lnTo>
                    <a:pt x="164" y="534"/>
                  </a:lnTo>
                  <a:lnTo>
                    <a:pt x="166" y="538"/>
                  </a:lnTo>
                  <a:lnTo>
                    <a:pt x="168" y="541"/>
                  </a:lnTo>
                  <a:lnTo>
                    <a:pt x="170" y="544"/>
                  </a:lnTo>
                  <a:lnTo>
                    <a:pt x="172" y="548"/>
                  </a:lnTo>
                  <a:lnTo>
                    <a:pt x="174" y="551"/>
                  </a:lnTo>
                  <a:lnTo>
                    <a:pt x="176" y="554"/>
                  </a:lnTo>
                  <a:lnTo>
                    <a:pt x="178" y="557"/>
                  </a:lnTo>
                  <a:lnTo>
                    <a:pt x="180" y="560"/>
                  </a:lnTo>
                  <a:lnTo>
                    <a:pt x="182" y="563"/>
                  </a:lnTo>
                  <a:lnTo>
                    <a:pt x="184" y="566"/>
                  </a:lnTo>
                  <a:lnTo>
                    <a:pt x="186" y="569"/>
                  </a:lnTo>
                  <a:lnTo>
                    <a:pt x="188" y="572"/>
                  </a:lnTo>
                  <a:lnTo>
                    <a:pt x="190" y="575"/>
                  </a:lnTo>
                  <a:lnTo>
                    <a:pt x="192" y="577"/>
                  </a:lnTo>
                  <a:lnTo>
                    <a:pt x="194" y="580"/>
                  </a:lnTo>
                  <a:lnTo>
                    <a:pt x="196" y="583"/>
                  </a:lnTo>
                  <a:lnTo>
                    <a:pt x="198" y="585"/>
                  </a:lnTo>
                  <a:lnTo>
                    <a:pt x="200" y="588"/>
                  </a:lnTo>
                  <a:lnTo>
                    <a:pt x="202" y="590"/>
                  </a:lnTo>
                  <a:lnTo>
                    <a:pt x="204" y="592"/>
                  </a:lnTo>
                  <a:lnTo>
                    <a:pt x="206" y="595"/>
                  </a:lnTo>
                  <a:lnTo>
                    <a:pt x="208" y="597"/>
                  </a:lnTo>
                  <a:lnTo>
                    <a:pt x="210" y="599"/>
                  </a:lnTo>
                  <a:lnTo>
                    <a:pt x="212" y="601"/>
                  </a:lnTo>
                  <a:lnTo>
                    <a:pt x="214" y="603"/>
                  </a:lnTo>
                  <a:lnTo>
                    <a:pt x="216" y="605"/>
                  </a:lnTo>
                  <a:lnTo>
                    <a:pt x="218" y="607"/>
                  </a:lnTo>
                  <a:lnTo>
                    <a:pt x="220" y="609"/>
                  </a:lnTo>
                  <a:lnTo>
                    <a:pt x="222" y="611"/>
                  </a:lnTo>
                  <a:lnTo>
                    <a:pt x="224" y="612"/>
                  </a:lnTo>
                  <a:lnTo>
                    <a:pt x="226" y="614"/>
                  </a:lnTo>
                  <a:lnTo>
                    <a:pt x="228" y="616"/>
                  </a:lnTo>
                  <a:lnTo>
                    <a:pt x="230" y="617"/>
                  </a:lnTo>
                  <a:lnTo>
                    <a:pt x="232" y="619"/>
                  </a:lnTo>
                  <a:lnTo>
                    <a:pt x="234" y="620"/>
                  </a:lnTo>
                  <a:lnTo>
                    <a:pt x="236" y="622"/>
                  </a:lnTo>
                  <a:lnTo>
                    <a:pt x="238" y="623"/>
                  </a:lnTo>
                  <a:lnTo>
                    <a:pt x="240" y="624"/>
                  </a:lnTo>
                  <a:lnTo>
                    <a:pt x="242" y="626"/>
                  </a:lnTo>
                  <a:lnTo>
                    <a:pt x="244" y="627"/>
                  </a:lnTo>
                  <a:lnTo>
                    <a:pt x="246" y="628"/>
                  </a:lnTo>
                  <a:lnTo>
                    <a:pt x="248" y="629"/>
                  </a:lnTo>
                  <a:lnTo>
                    <a:pt x="250" y="630"/>
                  </a:lnTo>
                  <a:lnTo>
                    <a:pt x="252" y="631"/>
                  </a:lnTo>
                  <a:lnTo>
                    <a:pt x="254" y="632"/>
                  </a:lnTo>
                  <a:lnTo>
                    <a:pt x="256" y="633"/>
                  </a:lnTo>
                  <a:lnTo>
                    <a:pt x="258" y="633"/>
                  </a:lnTo>
                  <a:lnTo>
                    <a:pt x="260" y="634"/>
                  </a:lnTo>
                  <a:lnTo>
                    <a:pt x="262" y="635"/>
                  </a:lnTo>
                  <a:lnTo>
                    <a:pt x="264" y="635"/>
                  </a:lnTo>
                  <a:lnTo>
                    <a:pt x="266" y="636"/>
                  </a:lnTo>
                  <a:lnTo>
                    <a:pt x="268" y="636"/>
                  </a:lnTo>
                  <a:lnTo>
                    <a:pt x="270" y="637"/>
                  </a:lnTo>
                  <a:lnTo>
                    <a:pt x="272" y="637"/>
                  </a:lnTo>
                  <a:lnTo>
                    <a:pt x="274" y="637"/>
                  </a:lnTo>
                  <a:lnTo>
                    <a:pt x="276" y="638"/>
                  </a:lnTo>
                  <a:lnTo>
                    <a:pt x="278" y="638"/>
                  </a:lnTo>
                  <a:lnTo>
                    <a:pt x="280" y="638"/>
                  </a:lnTo>
                  <a:lnTo>
                    <a:pt x="282" y="638"/>
                  </a:lnTo>
                  <a:lnTo>
                    <a:pt x="284" y="638"/>
                  </a:lnTo>
                  <a:lnTo>
                    <a:pt x="286" y="638"/>
                  </a:lnTo>
                  <a:lnTo>
                    <a:pt x="288" y="638"/>
                  </a:lnTo>
                  <a:lnTo>
                    <a:pt x="290" y="638"/>
                  </a:lnTo>
                  <a:lnTo>
                    <a:pt x="292" y="637"/>
                  </a:lnTo>
                  <a:lnTo>
                    <a:pt x="294" y="637"/>
                  </a:lnTo>
                  <a:lnTo>
                    <a:pt x="296" y="637"/>
                  </a:lnTo>
                  <a:lnTo>
                    <a:pt x="298" y="636"/>
                  </a:lnTo>
                  <a:lnTo>
                    <a:pt x="300" y="636"/>
                  </a:lnTo>
                  <a:lnTo>
                    <a:pt x="302" y="635"/>
                  </a:lnTo>
                  <a:lnTo>
                    <a:pt x="304" y="635"/>
                  </a:lnTo>
                  <a:lnTo>
                    <a:pt x="306" y="634"/>
                  </a:lnTo>
                  <a:lnTo>
                    <a:pt x="308" y="633"/>
                  </a:lnTo>
                  <a:lnTo>
                    <a:pt x="310" y="633"/>
                  </a:lnTo>
                  <a:lnTo>
                    <a:pt x="312" y="632"/>
                  </a:lnTo>
                  <a:lnTo>
                    <a:pt x="314" y="631"/>
                  </a:lnTo>
                  <a:lnTo>
                    <a:pt x="316" y="630"/>
                  </a:lnTo>
                  <a:lnTo>
                    <a:pt x="318" y="629"/>
                  </a:lnTo>
                  <a:lnTo>
                    <a:pt x="320" y="628"/>
                  </a:lnTo>
                  <a:lnTo>
                    <a:pt x="322" y="627"/>
                  </a:lnTo>
                  <a:lnTo>
                    <a:pt x="324" y="626"/>
                  </a:lnTo>
                  <a:lnTo>
                    <a:pt x="326" y="624"/>
                  </a:lnTo>
                  <a:lnTo>
                    <a:pt x="328" y="623"/>
                  </a:lnTo>
                  <a:lnTo>
                    <a:pt x="330" y="622"/>
                  </a:lnTo>
                  <a:lnTo>
                    <a:pt x="332" y="620"/>
                  </a:lnTo>
                  <a:lnTo>
                    <a:pt x="334" y="619"/>
                  </a:lnTo>
                  <a:lnTo>
                    <a:pt x="336" y="617"/>
                  </a:lnTo>
                  <a:lnTo>
                    <a:pt x="338" y="616"/>
                  </a:lnTo>
                  <a:lnTo>
                    <a:pt x="340" y="614"/>
                  </a:lnTo>
                  <a:lnTo>
                    <a:pt x="342" y="612"/>
                  </a:lnTo>
                  <a:lnTo>
                    <a:pt x="344" y="611"/>
                  </a:lnTo>
                  <a:lnTo>
                    <a:pt x="346" y="609"/>
                  </a:lnTo>
                  <a:lnTo>
                    <a:pt x="348" y="607"/>
                  </a:lnTo>
                  <a:lnTo>
                    <a:pt x="350" y="605"/>
                  </a:lnTo>
                  <a:lnTo>
                    <a:pt x="352" y="603"/>
                  </a:lnTo>
                  <a:lnTo>
                    <a:pt x="354" y="601"/>
                  </a:lnTo>
                  <a:lnTo>
                    <a:pt x="356" y="599"/>
                  </a:lnTo>
                  <a:lnTo>
                    <a:pt x="358" y="597"/>
                  </a:lnTo>
                  <a:lnTo>
                    <a:pt x="360" y="595"/>
                  </a:lnTo>
                  <a:lnTo>
                    <a:pt x="362" y="592"/>
                  </a:lnTo>
                  <a:lnTo>
                    <a:pt x="364" y="590"/>
                  </a:lnTo>
                  <a:lnTo>
                    <a:pt x="366" y="588"/>
                  </a:lnTo>
                  <a:lnTo>
                    <a:pt x="368" y="585"/>
                  </a:lnTo>
                  <a:lnTo>
                    <a:pt x="370" y="583"/>
                  </a:lnTo>
                  <a:lnTo>
                    <a:pt x="372" y="580"/>
                  </a:lnTo>
                  <a:lnTo>
                    <a:pt x="374" y="577"/>
                  </a:lnTo>
                  <a:lnTo>
                    <a:pt x="376" y="575"/>
                  </a:lnTo>
                  <a:lnTo>
                    <a:pt x="378" y="572"/>
                  </a:lnTo>
                  <a:lnTo>
                    <a:pt x="380" y="569"/>
                  </a:lnTo>
                  <a:lnTo>
                    <a:pt x="382" y="566"/>
                  </a:lnTo>
                  <a:lnTo>
                    <a:pt x="384" y="563"/>
                  </a:lnTo>
                  <a:lnTo>
                    <a:pt x="386" y="560"/>
                  </a:lnTo>
                  <a:lnTo>
                    <a:pt x="388" y="557"/>
                  </a:lnTo>
                  <a:lnTo>
                    <a:pt x="390" y="554"/>
                  </a:lnTo>
                  <a:lnTo>
                    <a:pt x="392" y="551"/>
                  </a:lnTo>
                  <a:lnTo>
                    <a:pt x="394" y="548"/>
                  </a:lnTo>
                  <a:lnTo>
                    <a:pt x="396" y="544"/>
                  </a:lnTo>
                  <a:lnTo>
                    <a:pt x="398" y="541"/>
                  </a:lnTo>
                  <a:lnTo>
                    <a:pt x="400" y="538"/>
                  </a:lnTo>
                  <a:lnTo>
                    <a:pt x="402" y="534"/>
                  </a:lnTo>
                  <a:lnTo>
                    <a:pt x="404" y="531"/>
                  </a:lnTo>
                  <a:lnTo>
                    <a:pt x="406" y="527"/>
                  </a:lnTo>
                  <a:lnTo>
                    <a:pt x="408" y="524"/>
                  </a:lnTo>
                  <a:lnTo>
                    <a:pt x="410" y="520"/>
                  </a:lnTo>
                  <a:lnTo>
                    <a:pt x="412" y="516"/>
                  </a:lnTo>
                  <a:lnTo>
                    <a:pt x="414" y="512"/>
                  </a:lnTo>
                  <a:lnTo>
                    <a:pt x="416" y="508"/>
                  </a:lnTo>
                  <a:lnTo>
                    <a:pt x="418" y="504"/>
                  </a:lnTo>
                  <a:lnTo>
                    <a:pt x="420" y="501"/>
                  </a:lnTo>
                  <a:lnTo>
                    <a:pt x="422" y="496"/>
                  </a:lnTo>
                  <a:lnTo>
                    <a:pt x="424" y="492"/>
                  </a:lnTo>
                  <a:lnTo>
                    <a:pt x="426" y="488"/>
                  </a:lnTo>
                  <a:lnTo>
                    <a:pt x="428" y="484"/>
                  </a:lnTo>
                  <a:lnTo>
                    <a:pt x="430" y="480"/>
                  </a:lnTo>
                  <a:lnTo>
                    <a:pt x="432" y="475"/>
                  </a:lnTo>
                  <a:lnTo>
                    <a:pt x="434" y="471"/>
                  </a:lnTo>
                  <a:lnTo>
                    <a:pt x="436" y="467"/>
                  </a:lnTo>
                  <a:lnTo>
                    <a:pt x="438" y="462"/>
                  </a:lnTo>
                  <a:lnTo>
                    <a:pt x="440" y="457"/>
                  </a:lnTo>
                  <a:lnTo>
                    <a:pt x="442" y="453"/>
                  </a:lnTo>
                  <a:lnTo>
                    <a:pt x="444" y="448"/>
                  </a:lnTo>
                  <a:lnTo>
                    <a:pt x="446" y="443"/>
                  </a:lnTo>
                  <a:lnTo>
                    <a:pt x="448" y="439"/>
                  </a:lnTo>
                  <a:lnTo>
                    <a:pt x="450" y="434"/>
                  </a:lnTo>
                  <a:lnTo>
                    <a:pt x="452" y="429"/>
                  </a:lnTo>
                  <a:lnTo>
                    <a:pt x="454" y="424"/>
                  </a:lnTo>
                  <a:lnTo>
                    <a:pt x="456" y="419"/>
                  </a:lnTo>
                  <a:lnTo>
                    <a:pt x="458" y="414"/>
                  </a:lnTo>
                  <a:lnTo>
                    <a:pt x="460" y="408"/>
                  </a:lnTo>
                  <a:lnTo>
                    <a:pt x="462" y="403"/>
                  </a:lnTo>
                  <a:lnTo>
                    <a:pt x="464" y="398"/>
                  </a:lnTo>
                  <a:lnTo>
                    <a:pt x="466" y="393"/>
                  </a:lnTo>
                  <a:lnTo>
                    <a:pt x="468" y="387"/>
                  </a:lnTo>
                  <a:lnTo>
                    <a:pt x="470" y="382"/>
                  </a:lnTo>
                  <a:lnTo>
                    <a:pt x="472" y="376"/>
                  </a:lnTo>
                  <a:lnTo>
                    <a:pt x="474" y="371"/>
                  </a:lnTo>
                  <a:lnTo>
                    <a:pt x="476" y="365"/>
                  </a:lnTo>
                  <a:lnTo>
                    <a:pt x="478" y="359"/>
                  </a:lnTo>
                  <a:lnTo>
                    <a:pt x="480" y="354"/>
                  </a:lnTo>
                  <a:lnTo>
                    <a:pt x="482" y="348"/>
                  </a:lnTo>
                  <a:lnTo>
                    <a:pt x="484" y="342"/>
                  </a:lnTo>
                  <a:lnTo>
                    <a:pt x="486" y="336"/>
                  </a:lnTo>
                  <a:lnTo>
                    <a:pt x="488" y="330"/>
                  </a:lnTo>
                  <a:lnTo>
                    <a:pt x="490" y="324"/>
                  </a:lnTo>
                  <a:lnTo>
                    <a:pt x="492" y="318"/>
                  </a:lnTo>
                  <a:lnTo>
                    <a:pt x="494" y="312"/>
                  </a:lnTo>
                  <a:lnTo>
                    <a:pt x="496" y="306"/>
                  </a:lnTo>
                  <a:lnTo>
                    <a:pt x="498" y="299"/>
                  </a:lnTo>
                  <a:lnTo>
                    <a:pt x="500" y="293"/>
                  </a:lnTo>
                  <a:lnTo>
                    <a:pt x="502" y="287"/>
                  </a:lnTo>
                  <a:lnTo>
                    <a:pt x="504" y="280"/>
                  </a:lnTo>
                  <a:lnTo>
                    <a:pt x="506" y="274"/>
                  </a:lnTo>
                  <a:lnTo>
                    <a:pt x="508" y="267"/>
                  </a:lnTo>
                  <a:lnTo>
                    <a:pt x="510" y="261"/>
                  </a:lnTo>
                  <a:lnTo>
                    <a:pt x="512" y="254"/>
                  </a:lnTo>
                  <a:lnTo>
                    <a:pt x="514" y="247"/>
                  </a:lnTo>
                  <a:lnTo>
                    <a:pt x="516" y="240"/>
                  </a:lnTo>
                  <a:lnTo>
                    <a:pt x="518" y="233"/>
                  </a:lnTo>
                  <a:lnTo>
                    <a:pt x="520" y="227"/>
                  </a:lnTo>
                  <a:lnTo>
                    <a:pt x="522" y="220"/>
                  </a:lnTo>
                  <a:lnTo>
                    <a:pt x="524" y="213"/>
                  </a:lnTo>
                  <a:lnTo>
                    <a:pt x="526" y="205"/>
                  </a:lnTo>
                  <a:lnTo>
                    <a:pt x="528" y="198"/>
                  </a:lnTo>
                  <a:lnTo>
                    <a:pt x="530" y="191"/>
                  </a:lnTo>
                  <a:lnTo>
                    <a:pt x="532" y="184"/>
                  </a:lnTo>
                  <a:lnTo>
                    <a:pt x="534" y="176"/>
                  </a:lnTo>
                  <a:lnTo>
                    <a:pt x="536" y="169"/>
                  </a:lnTo>
                  <a:lnTo>
                    <a:pt x="538" y="162"/>
                  </a:lnTo>
                  <a:lnTo>
                    <a:pt x="540" y="154"/>
                  </a:lnTo>
                  <a:lnTo>
                    <a:pt x="542" y="147"/>
                  </a:lnTo>
                  <a:lnTo>
                    <a:pt x="544" y="139"/>
                  </a:lnTo>
                  <a:lnTo>
                    <a:pt x="546" y="131"/>
                  </a:lnTo>
                  <a:lnTo>
                    <a:pt x="548" y="124"/>
                  </a:lnTo>
                  <a:lnTo>
                    <a:pt x="550" y="116"/>
                  </a:lnTo>
                  <a:lnTo>
                    <a:pt x="552" y="108"/>
                  </a:lnTo>
                  <a:lnTo>
                    <a:pt x="554" y="100"/>
                  </a:lnTo>
                  <a:lnTo>
                    <a:pt x="556" y="92"/>
                  </a:lnTo>
                  <a:lnTo>
                    <a:pt x="558" y="84"/>
                  </a:lnTo>
                  <a:lnTo>
                    <a:pt x="560" y="76"/>
                  </a:lnTo>
                  <a:lnTo>
                    <a:pt x="562" y="68"/>
                  </a:lnTo>
                  <a:lnTo>
                    <a:pt x="564" y="60"/>
                  </a:lnTo>
                  <a:lnTo>
                    <a:pt x="566" y="51"/>
                  </a:lnTo>
                  <a:lnTo>
                    <a:pt x="568" y="43"/>
                  </a:lnTo>
                  <a:lnTo>
                    <a:pt x="570" y="35"/>
                  </a:lnTo>
                  <a:lnTo>
                    <a:pt x="572" y="26"/>
                  </a:lnTo>
                  <a:lnTo>
                    <a:pt x="574" y="18"/>
                  </a:lnTo>
                  <a:lnTo>
                    <a:pt x="576" y="9"/>
                  </a:lnTo>
                  <a:lnTo>
                    <a:pt x="578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" name="Freeform 74"/>
            <p:cNvSpPr>
              <a:spLocks/>
            </p:cNvSpPr>
            <p:nvPr/>
          </p:nvSpPr>
          <p:spPr bwMode="auto">
            <a:xfrm>
              <a:off x="1028700" y="1144588"/>
              <a:ext cx="73025" cy="357187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39" name="Group 89"/>
          <p:cNvGrpSpPr>
            <a:grpSpLocks/>
          </p:cNvGrpSpPr>
          <p:nvPr/>
        </p:nvGrpSpPr>
        <p:grpSpPr bwMode="auto">
          <a:xfrm flipV="1">
            <a:off x="5905500" y="3486148"/>
            <a:ext cx="1657350" cy="1871663"/>
            <a:chOff x="1028700" y="1144588"/>
            <a:chExt cx="3600450" cy="4479925"/>
          </a:xfrm>
        </p:grpSpPr>
        <p:sp>
          <p:nvSpPr>
            <p:cNvPr id="140" name="Freeform 75"/>
            <p:cNvSpPr>
              <a:spLocks/>
            </p:cNvSpPr>
            <p:nvPr/>
          </p:nvSpPr>
          <p:spPr bwMode="auto">
            <a:xfrm>
              <a:off x="1101725" y="1144588"/>
              <a:ext cx="3527425" cy="4479925"/>
            </a:xfrm>
            <a:custGeom>
              <a:avLst/>
              <a:gdLst>
                <a:gd name="T0" fmla="*/ 2147483647 w 578"/>
                <a:gd name="T1" fmla="*/ 2147483647 h 638"/>
                <a:gd name="T2" fmla="*/ 2147483647 w 578"/>
                <a:gd name="T3" fmla="*/ 2147483647 h 638"/>
                <a:gd name="T4" fmla="*/ 2147483647 w 578"/>
                <a:gd name="T5" fmla="*/ 2147483647 h 638"/>
                <a:gd name="T6" fmla="*/ 2147483647 w 578"/>
                <a:gd name="T7" fmla="*/ 2147483647 h 638"/>
                <a:gd name="T8" fmla="*/ 2147483647 w 578"/>
                <a:gd name="T9" fmla="*/ 2147483647 h 638"/>
                <a:gd name="T10" fmla="*/ 2147483647 w 578"/>
                <a:gd name="T11" fmla="*/ 2147483647 h 638"/>
                <a:gd name="T12" fmla="*/ 2147483647 w 578"/>
                <a:gd name="T13" fmla="*/ 2147483647 h 638"/>
                <a:gd name="T14" fmla="*/ 2147483647 w 578"/>
                <a:gd name="T15" fmla="*/ 2147483647 h 638"/>
                <a:gd name="T16" fmla="*/ 2147483647 w 578"/>
                <a:gd name="T17" fmla="*/ 2147483647 h 638"/>
                <a:gd name="T18" fmla="*/ 2147483647 w 578"/>
                <a:gd name="T19" fmla="*/ 2147483647 h 638"/>
                <a:gd name="T20" fmla="*/ 2147483647 w 578"/>
                <a:gd name="T21" fmla="*/ 2147483647 h 638"/>
                <a:gd name="T22" fmla="*/ 2147483647 w 578"/>
                <a:gd name="T23" fmla="*/ 2147483647 h 638"/>
                <a:gd name="T24" fmla="*/ 2147483647 w 578"/>
                <a:gd name="T25" fmla="*/ 2147483647 h 638"/>
                <a:gd name="T26" fmla="*/ 2147483647 w 578"/>
                <a:gd name="T27" fmla="*/ 2147483647 h 638"/>
                <a:gd name="T28" fmla="*/ 2147483647 w 578"/>
                <a:gd name="T29" fmla="*/ 2147483647 h 638"/>
                <a:gd name="T30" fmla="*/ 2147483647 w 578"/>
                <a:gd name="T31" fmla="*/ 2147483647 h 638"/>
                <a:gd name="T32" fmla="*/ 2147483647 w 578"/>
                <a:gd name="T33" fmla="*/ 2147483647 h 638"/>
                <a:gd name="T34" fmla="*/ 2147483647 w 578"/>
                <a:gd name="T35" fmla="*/ 2147483647 h 638"/>
                <a:gd name="T36" fmla="*/ 2147483647 w 578"/>
                <a:gd name="T37" fmla="*/ 2147483647 h 638"/>
                <a:gd name="T38" fmla="*/ 2147483647 w 578"/>
                <a:gd name="T39" fmla="*/ 2147483647 h 638"/>
                <a:gd name="T40" fmla="*/ 2147483647 w 578"/>
                <a:gd name="T41" fmla="*/ 2147483647 h 638"/>
                <a:gd name="T42" fmla="*/ 2147483647 w 578"/>
                <a:gd name="T43" fmla="*/ 2147483647 h 638"/>
                <a:gd name="T44" fmla="*/ 2147483647 w 578"/>
                <a:gd name="T45" fmla="*/ 2147483647 h 638"/>
                <a:gd name="T46" fmla="*/ 2147483647 w 578"/>
                <a:gd name="T47" fmla="*/ 2147483647 h 638"/>
                <a:gd name="T48" fmla="*/ 2147483647 w 578"/>
                <a:gd name="T49" fmla="*/ 2147483647 h 638"/>
                <a:gd name="T50" fmla="*/ 2147483647 w 578"/>
                <a:gd name="T51" fmla="*/ 2147483647 h 638"/>
                <a:gd name="T52" fmla="*/ 2147483647 w 578"/>
                <a:gd name="T53" fmla="*/ 2147483647 h 638"/>
                <a:gd name="T54" fmla="*/ 2147483647 w 578"/>
                <a:gd name="T55" fmla="*/ 2147483647 h 638"/>
                <a:gd name="T56" fmla="*/ 2147483647 w 578"/>
                <a:gd name="T57" fmla="*/ 2147483647 h 638"/>
                <a:gd name="T58" fmla="*/ 2147483647 w 578"/>
                <a:gd name="T59" fmla="*/ 2147483647 h 638"/>
                <a:gd name="T60" fmla="*/ 2147483647 w 578"/>
                <a:gd name="T61" fmla="*/ 2147483647 h 638"/>
                <a:gd name="T62" fmla="*/ 2147483647 w 578"/>
                <a:gd name="T63" fmla="*/ 2147483647 h 638"/>
                <a:gd name="T64" fmla="*/ 2147483647 w 578"/>
                <a:gd name="T65" fmla="*/ 2147483647 h 638"/>
                <a:gd name="T66" fmla="*/ 2147483647 w 578"/>
                <a:gd name="T67" fmla="*/ 2147483647 h 638"/>
                <a:gd name="T68" fmla="*/ 2147483647 w 578"/>
                <a:gd name="T69" fmla="*/ 2147483647 h 638"/>
                <a:gd name="T70" fmla="*/ 2147483647 w 578"/>
                <a:gd name="T71" fmla="*/ 2147483647 h 638"/>
                <a:gd name="T72" fmla="*/ 2147483647 w 578"/>
                <a:gd name="T73" fmla="*/ 2147483647 h 638"/>
                <a:gd name="T74" fmla="*/ 2147483647 w 578"/>
                <a:gd name="T75" fmla="*/ 2147483647 h 638"/>
                <a:gd name="T76" fmla="*/ 2147483647 w 578"/>
                <a:gd name="T77" fmla="*/ 2147483647 h 638"/>
                <a:gd name="T78" fmla="*/ 2147483647 w 578"/>
                <a:gd name="T79" fmla="*/ 2147483647 h 638"/>
                <a:gd name="T80" fmla="*/ 2147483647 w 578"/>
                <a:gd name="T81" fmla="*/ 2147483647 h 638"/>
                <a:gd name="T82" fmla="*/ 2147483647 w 578"/>
                <a:gd name="T83" fmla="*/ 2147483647 h 638"/>
                <a:gd name="T84" fmla="*/ 2147483647 w 578"/>
                <a:gd name="T85" fmla="*/ 2147483647 h 638"/>
                <a:gd name="T86" fmla="*/ 2147483647 w 578"/>
                <a:gd name="T87" fmla="*/ 2147483647 h 638"/>
                <a:gd name="T88" fmla="*/ 2147483647 w 578"/>
                <a:gd name="T89" fmla="*/ 2147483647 h 638"/>
                <a:gd name="T90" fmla="*/ 2147483647 w 578"/>
                <a:gd name="T91" fmla="*/ 2147483647 h 638"/>
                <a:gd name="T92" fmla="*/ 2147483647 w 578"/>
                <a:gd name="T93" fmla="*/ 2147483647 h 638"/>
                <a:gd name="T94" fmla="*/ 2147483647 w 578"/>
                <a:gd name="T95" fmla="*/ 2147483647 h 638"/>
                <a:gd name="T96" fmla="*/ 2147483647 w 578"/>
                <a:gd name="T97" fmla="*/ 2147483647 h 638"/>
                <a:gd name="T98" fmla="*/ 2147483647 w 578"/>
                <a:gd name="T99" fmla="*/ 2147483647 h 638"/>
                <a:gd name="T100" fmla="*/ 2147483647 w 578"/>
                <a:gd name="T101" fmla="*/ 2147483647 h 638"/>
                <a:gd name="T102" fmla="*/ 2147483647 w 578"/>
                <a:gd name="T103" fmla="*/ 2147483647 h 638"/>
                <a:gd name="T104" fmla="*/ 2147483647 w 578"/>
                <a:gd name="T105" fmla="*/ 2147483647 h 638"/>
                <a:gd name="T106" fmla="*/ 2147483647 w 578"/>
                <a:gd name="T107" fmla="*/ 2147483647 h 638"/>
                <a:gd name="T108" fmla="*/ 2147483647 w 578"/>
                <a:gd name="T109" fmla="*/ 2147483647 h 638"/>
                <a:gd name="T110" fmla="*/ 2147483647 w 578"/>
                <a:gd name="T111" fmla="*/ 2147483647 h 638"/>
                <a:gd name="T112" fmla="*/ 2147483647 w 578"/>
                <a:gd name="T113" fmla="*/ 2147483647 h 638"/>
                <a:gd name="T114" fmla="*/ 2147483647 w 578"/>
                <a:gd name="T115" fmla="*/ 0 h 6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8"/>
                <a:gd name="T175" fmla="*/ 0 h 638"/>
                <a:gd name="T176" fmla="*/ 578 w 578"/>
                <a:gd name="T177" fmla="*/ 638 h 6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8" h="638">
                  <a:moveTo>
                    <a:pt x="0" y="51"/>
                  </a:moveTo>
                  <a:lnTo>
                    <a:pt x="2" y="60"/>
                  </a:lnTo>
                  <a:lnTo>
                    <a:pt x="4" y="68"/>
                  </a:lnTo>
                  <a:lnTo>
                    <a:pt x="6" y="76"/>
                  </a:lnTo>
                  <a:lnTo>
                    <a:pt x="8" y="84"/>
                  </a:lnTo>
                  <a:lnTo>
                    <a:pt x="10" y="92"/>
                  </a:lnTo>
                  <a:lnTo>
                    <a:pt x="12" y="100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18" y="124"/>
                  </a:lnTo>
                  <a:lnTo>
                    <a:pt x="20" y="131"/>
                  </a:lnTo>
                  <a:lnTo>
                    <a:pt x="22" y="139"/>
                  </a:lnTo>
                  <a:lnTo>
                    <a:pt x="24" y="147"/>
                  </a:lnTo>
                  <a:lnTo>
                    <a:pt x="26" y="154"/>
                  </a:lnTo>
                  <a:lnTo>
                    <a:pt x="28" y="162"/>
                  </a:lnTo>
                  <a:lnTo>
                    <a:pt x="30" y="169"/>
                  </a:lnTo>
                  <a:lnTo>
                    <a:pt x="32" y="176"/>
                  </a:lnTo>
                  <a:lnTo>
                    <a:pt x="34" y="184"/>
                  </a:lnTo>
                  <a:lnTo>
                    <a:pt x="36" y="191"/>
                  </a:lnTo>
                  <a:lnTo>
                    <a:pt x="38" y="198"/>
                  </a:lnTo>
                  <a:lnTo>
                    <a:pt x="40" y="205"/>
                  </a:lnTo>
                  <a:lnTo>
                    <a:pt x="42" y="213"/>
                  </a:lnTo>
                  <a:lnTo>
                    <a:pt x="44" y="220"/>
                  </a:lnTo>
                  <a:lnTo>
                    <a:pt x="46" y="227"/>
                  </a:lnTo>
                  <a:lnTo>
                    <a:pt x="48" y="233"/>
                  </a:lnTo>
                  <a:lnTo>
                    <a:pt x="50" y="240"/>
                  </a:lnTo>
                  <a:lnTo>
                    <a:pt x="52" y="247"/>
                  </a:lnTo>
                  <a:lnTo>
                    <a:pt x="54" y="254"/>
                  </a:lnTo>
                  <a:lnTo>
                    <a:pt x="56" y="261"/>
                  </a:lnTo>
                  <a:lnTo>
                    <a:pt x="58" y="267"/>
                  </a:lnTo>
                  <a:lnTo>
                    <a:pt x="60" y="274"/>
                  </a:lnTo>
                  <a:lnTo>
                    <a:pt x="62" y="280"/>
                  </a:lnTo>
                  <a:lnTo>
                    <a:pt x="64" y="287"/>
                  </a:lnTo>
                  <a:lnTo>
                    <a:pt x="66" y="293"/>
                  </a:lnTo>
                  <a:lnTo>
                    <a:pt x="68" y="299"/>
                  </a:lnTo>
                  <a:lnTo>
                    <a:pt x="70" y="306"/>
                  </a:lnTo>
                  <a:lnTo>
                    <a:pt x="72" y="312"/>
                  </a:lnTo>
                  <a:lnTo>
                    <a:pt x="74" y="318"/>
                  </a:lnTo>
                  <a:lnTo>
                    <a:pt x="76" y="324"/>
                  </a:lnTo>
                  <a:lnTo>
                    <a:pt x="78" y="330"/>
                  </a:lnTo>
                  <a:lnTo>
                    <a:pt x="80" y="336"/>
                  </a:lnTo>
                  <a:lnTo>
                    <a:pt x="82" y="342"/>
                  </a:lnTo>
                  <a:lnTo>
                    <a:pt x="84" y="348"/>
                  </a:lnTo>
                  <a:lnTo>
                    <a:pt x="86" y="354"/>
                  </a:lnTo>
                  <a:lnTo>
                    <a:pt x="88" y="359"/>
                  </a:lnTo>
                  <a:lnTo>
                    <a:pt x="90" y="365"/>
                  </a:lnTo>
                  <a:lnTo>
                    <a:pt x="92" y="371"/>
                  </a:lnTo>
                  <a:lnTo>
                    <a:pt x="94" y="376"/>
                  </a:lnTo>
                  <a:lnTo>
                    <a:pt x="96" y="382"/>
                  </a:lnTo>
                  <a:lnTo>
                    <a:pt x="98" y="387"/>
                  </a:lnTo>
                  <a:lnTo>
                    <a:pt x="100" y="393"/>
                  </a:lnTo>
                  <a:lnTo>
                    <a:pt x="102" y="398"/>
                  </a:lnTo>
                  <a:lnTo>
                    <a:pt x="104" y="403"/>
                  </a:lnTo>
                  <a:lnTo>
                    <a:pt x="106" y="408"/>
                  </a:lnTo>
                  <a:lnTo>
                    <a:pt x="108" y="414"/>
                  </a:lnTo>
                  <a:lnTo>
                    <a:pt x="110" y="419"/>
                  </a:lnTo>
                  <a:lnTo>
                    <a:pt x="112" y="424"/>
                  </a:lnTo>
                  <a:lnTo>
                    <a:pt x="114" y="429"/>
                  </a:lnTo>
                  <a:lnTo>
                    <a:pt x="116" y="434"/>
                  </a:lnTo>
                  <a:lnTo>
                    <a:pt x="118" y="439"/>
                  </a:lnTo>
                  <a:lnTo>
                    <a:pt x="120" y="443"/>
                  </a:lnTo>
                  <a:lnTo>
                    <a:pt x="122" y="448"/>
                  </a:lnTo>
                  <a:lnTo>
                    <a:pt x="124" y="453"/>
                  </a:lnTo>
                  <a:lnTo>
                    <a:pt x="126" y="457"/>
                  </a:lnTo>
                  <a:lnTo>
                    <a:pt x="128" y="462"/>
                  </a:lnTo>
                  <a:lnTo>
                    <a:pt x="130" y="467"/>
                  </a:lnTo>
                  <a:lnTo>
                    <a:pt x="132" y="471"/>
                  </a:lnTo>
                  <a:lnTo>
                    <a:pt x="134" y="475"/>
                  </a:lnTo>
                  <a:lnTo>
                    <a:pt x="136" y="480"/>
                  </a:lnTo>
                  <a:lnTo>
                    <a:pt x="138" y="484"/>
                  </a:lnTo>
                  <a:lnTo>
                    <a:pt x="140" y="488"/>
                  </a:lnTo>
                  <a:lnTo>
                    <a:pt x="142" y="492"/>
                  </a:lnTo>
                  <a:lnTo>
                    <a:pt x="144" y="496"/>
                  </a:lnTo>
                  <a:lnTo>
                    <a:pt x="146" y="501"/>
                  </a:lnTo>
                  <a:lnTo>
                    <a:pt x="148" y="504"/>
                  </a:lnTo>
                  <a:lnTo>
                    <a:pt x="150" y="508"/>
                  </a:lnTo>
                  <a:lnTo>
                    <a:pt x="152" y="512"/>
                  </a:lnTo>
                  <a:lnTo>
                    <a:pt x="154" y="516"/>
                  </a:lnTo>
                  <a:lnTo>
                    <a:pt x="156" y="520"/>
                  </a:lnTo>
                  <a:lnTo>
                    <a:pt x="158" y="524"/>
                  </a:lnTo>
                  <a:lnTo>
                    <a:pt x="160" y="527"/>
                  </a:lnTo>
                  <a:lnTo>
                    <a:pt x="162" y="531"/>
                  </a:lnTo>
                  <a:lnTo>
                    <a:pt x="164" y="534"/>
                  </a:lnTo>
                  <a:lnTo>
                    <a:pt x="166" y="538"/>
                  </a:lnTo>
                  <a:lnTo>
                    <a:pt x="168" y="541"/>
                  </a:lnTo>
                  <a:lnTo>
                    <a:pt x="170" y="544"/>
                  </a:lnTo>
                  <a:lnTo>
                    <a:pt x="172" y="548"/>
                  </a:lnTo>
                  <a:lnTo>
                    <a:pt x="174" y="551"/>
                  </a:lnTo>
                  <a:lnTo>
                    <a:pt x="176" y="554"/>
                  </a:lnTo>
                  <a:lnTo>
                    <a:pt x="178" y="557"/>
                  </a:lnTo>
                  <a:lnTo>
                    <a:pt x="180" y="560"/>
                  </a:lnTo>
                  <a:lnTo>
                    <a:pt x="182" y="563"/>
                  </a:lnTo>
                  <a:lnTo>
                    <a:pt x="184" y="566"/>
                  </a:lnTo>
                  <a:lnTo>
                    <a:pt x="186" y="569"/>
                  </a:lnTo>
                  <a:lnTo>
                    <a:pt x="188" y="572"/>
                  </a:lnTo>
                  <a:lnTo>
                    <a:pt x="190" y="575"/>
                  </a:lnTo>
                  <a:lnTo>
                    <a:pt x="192" y="577"/>
                  </a:lnTo>
                  <a:lnTo>
                    <a:pt x="194" y="580"/>
                  </a:lnTo>
                  <a:lnTo>
                    <a:pt x="196" y="583"/>
                  </a:lnTo>
                  <a:lnTo>
                    <a:pt x="198" y="585"/>
                  </a:lnTo>
                  <a:lnTo>
                    <a:pt x="200" y="588"/>
                  </a:lnTo>
                  <a:lnTo>
                    <a:pt x="202" y="590"/>
                  </a:lnTo>
                  <a:lnTo>
                    <a:pt x="204" y="592"/>
                  </a:lnTo>
                  <a:lnTo>
                    <a:pt x="206" y="595"/>
                  </a:lnTo>
                  <a:lnTo>
                    <a:pt x="208" y="597"/>
                  </a:lnTo>
                  <a:lnTo>
                    <a:pt x="210" y="599"/>
                  </a:lnTo>
                  <a:lnTo>
                    <a:pt x="212" y="601"/>
                  </a:lnTo>
                  <a:lnTo>
                    <a:pt x="214" y="603"/>
                  </a:lnTo>
                  <a:lnTo>
                    <a:pt x="216" y="605"/>
                  </a:lnTo>
                  <a:lnTo>
                    <a:pt x="218" y="607"/>
                  </a:lnTo>
                  <a:lnTo>
                    <a:pt x="220" y="609"/>
                  </a:lnTo>
                  <a:lnTo>
                    <a:pt x="222" y="611"/>
                  </a:lnTo>
                  <a:lnTo>
                    <a:pt x="224" y="612"/>
                  </a:lnTo>
                  <a:lnTo>
                    <a:pt x="226" y="614"/>
                  </a:lnTo>
                  <a:lnTo>
                    <a:pt x="228" y="616"/>
                  </a:lnTo>
                  <a:lnTo>
                    <a:pt x="230" y="617"/>
                  </a:lnTo>
                  <a:lnTo>
                    <a:pt x="232" y="619"/>
                  </a:lnTo>
                  <a:lnTo>
                    <a:pt x="234" y="620"/>
                  </a:lnTo>
                  <a:lnTo>
                    <a:pt x="236" y="622"/>
                  </a:lnTo>
                  <a:lnTo>
                    <a:pt x="238" y="623"/>
                  </a:lnTo>
                  <a:lnTo>
                    <a:pt x="240" y="624"/>
                  </a:lnTo>
                  <a:lnTo>
                    <a:pt x="242" y="626"/>
                  </a:lnTo>
                  <a:lnTo>
                    <a:pt x="244" y="627"/>
                  </a:lnTo>
                  <a:lnTo>
                    <a:pt x="246" y="628"/>
                  </a:lnTo>
                  <a:lnTo>
                    <a:pt x="248" y="629"/>
                  </a:lnTo>
                  <a:lnTo>
                    <a:pt x="250" y="630"/>
                  </a:lnTo>
                  <a:lnTo>
                    <a:pt x="252" y="631"/>
                  </a:lnTo>
                  <a:lnTo>
                    <a:pt x="254" y="632"/>
                  </a:lnTo>
                  <a:lnTo>
                    <a:pt x="256" y="633"/>
                  </a:lnTo>
                  <a:lnTo>
                    <a:pt x="258" y="633"/>
                  </a:lnTo>
                  <a:lnTo>
                    <a:pt x="260" y="634"/>
                  </a:lnTo>
                  <a:lnTo>
                    <a:pt x="262" y="635"/>
                  </a:lnTo>
                  <a:lnTo>
                    <a:pt x="264" y="635"/>
                  </a:lnTo>
                  <a:lnTo>
                    <a:pt x="266" y="636"/>
                  </a:lnTo>
                  <a:lnTo>
                    <a:pt x="268" y="636"/>
                  </a:lnTo>
                  <a:lnTo>
                    <a:pt x="270" y="637"/>
                  </a:lnTo>
                  <a:lnTo>
                    <a:pt x="272" y="637"/>
                  </a:lnTo>
                  <a:lnTo>
                    <a:pt x="274" y="637"/>
                  </a:lnTo>
                  <a:lnTo>
                    <a:pt x="276" y="638"/>
                  </a:lnTo>
                  <a:lnTo>
                    <a:pt x="278" y="638"/>
                  </a:lnTo>
                  <a:lnTo>
                    <a:pt x="280" y="638"/>
                  </a:lnTo>
                  <a:lnTo>
                    <a:pt x="282" y="638"/>
                  </a:lnTo>
                  <a:lnTo>
                    <a:pt x="284" y="638"/>
                  </a:lnTo>
                  <a:lnTo>
                    <a:pt x="286" y="638"/>
                  </a:lnTo>
                  <a:lnTo>
                    <a:pt x="288" y="638"/>
                  </a:lnTo>
                  <a:lnTo>
                    <a:pt x="290" y="638"/>
                  </a:lnTo>
                  <a:lnTo>
                    <a:pt x="292" y="637"/>
                  </a:lnTo>
                  <a:lnTo>
                    <a:pt x="294" y="637"/>
                  </a:lnTo>
                  <a:lnTo>
                    <a:pt x="296" y="637"/>
                  </a:lnTo>
                  <a:lnTo>
                    <a:pt x="298" y="636"/>
                  </a:lnTo>
                  <a:lnTo>
                    <a:pt x="300" y="636"/>
                  </a:lnTo>
                  <a:lnTo>
                    <a:pt x="302" y="635"/>
                  </a:lnTo>
                  <a:lnTo>
                    <a:pt x="304" y="635"/>
                  </a:lnTo>
                  <a:lnTo>
                    <a:pt x="306" y="634"/>
                  </a:lnTo>
                  <a:lnTo>
                    <a:pt x="308" y="633"/>
                  </a:lnTo>
                  <a:lnTo>
                    <a:pt x="310" y="633"/>
                  </a:lnTo>
                  <a:lnTo>
                    <a:pt x="312" y="632"/>
                  </a:lnTo>
                  <a:lnTo>
                    <a:pt x="314" y="631"/>
                  </a:lnTo>
                  <a:lnTo>
                    <a:pt x="316" y="630"/>
                  </a:lnTo>
                  <a:lnTo>
                    <a:pt x="318" y="629"/>
                  </a:lnTo>
                  <a:lnTo>
                    <a:pt x="320" y="628"/>
                  </a:lnTo>
                  <a:lnTo>
                    <a:pt x="322" y="627"/>
                  </a:lnTo>
                  <a:lnTo>
                    <a:pt x="324" y="626"/>
                  </a:lnTo>
                  <a:lnTo>
                    <a:pt x="326" y="624"/>
                  </a:lnTo>
                  <a:lnTo>
                    <a:pt x="328" y="623"/>
                  </a:lnTo>
                  <a:lnTo>
                    <a:pt x="330" y="622"/>
                  </a:lnTo>
                  <a:lnTo>
                    <a:pt x="332" y="620"/>
                  </a:lnTo>
                  <a:lnTo>
                    <a:pt x="334" y="619"/>
                  </a:lnTo>
                  <a:lnTo>
                    <a:pt x="336" y="617"/>
                  </a:lnTo>
                  <a:lnTo>
                    <a:pt x="338" y="616"/>
                  </a:lnTo>
                  <a:lnTo>
                    <a:pt x="340" y="614"/>
                  </a:lnTo>
                  <a:lnTo>
                    <a:pt x="342" y="612"/>
                  </a:lnTo>
                  <a:lnTo>
                    <a:pt x="344" y="611"/>
                  </a:lnTo>
                  <a:lnTo>
                    <a:pt x="346" y="609"/>
                  </a:lnTo>
                  <a:lnTo>
                    <a:pt x="348" y="607"/>
                  </a:lnTo>
                  <a:lnTo>
                    <a:pt x="350" y="605"/>
                  </a:lnTo>
                  <a:lnTo>
                    <a:pt x="352" y="603"/>
                  </a:lnTo>
                  <a:lnTo>
                    <a:pt x="354" y="601"/>
                  </a:lnTo>
                  <a:lnTo>
                    <a:pt x="356" y="599"/>
                  </a:lnTo>
                  <a:lnTo>
                    <a:pt x="358" y="597"/>
                  </a:lnTo>
                  <a:lnTo>
                    <a:pt x="360" y="595"/>
                  </a:lnTo>
                  <a:lnTo>
                    <a:pt x="362" y="592"/>
                  </a:lnTo>
                  <a:lnTo>
                    <a:pt x="364" y="590"/>
                  </a:lnTo>
                  <a:lnTo>
                    <a:pt x="366" y="588"/>
                  </a:lnTo>
                  <a:lnTo>
                    <a:pt x="368" y="585"/>
                  </a:lnTo>
                  <a:lnTo>
                    <a:pt x="370" y="583"/>
                  </a:lnTo>
                  <a:lnTo>
                    <a:pt x="372" y="580"/>
                  </a:lnTo>
                  <a:lnTo>
                    <a:pt x="374" y="577"/>
                  </a:lnTo>
                  <a:lnTo>
                    <a:pt x="376" y="575"/>
                  </a:lnTo>
                  <a:lnTo>
                    <a:pt x="378" y="572"/>
                  </a:lnTo>
                  <a:lnTo>
                    <a:pt x="380" y="569"/>
                  </a:lnTo>
                  <a:lnTo>
                    <a:pt x="382" y="566"/>
                  </a:lnTo>
                  <a:lnTo>
                    <a:pt x="384" y="563"/>
                  </a:lnTo>
                  <a:lnTo>
                    <a:pt x="386" y="560"/>
                  </a:lnTo>
                  <a:lnTo>
                    <a:pt x="388" y="557"/>
                  </a:lnTo>
                  <a:lnTo>
                    <a:pt x="390" y="554"/>
                  </a:lnTo>
                  <a:lnTo>
                    <a:pt x="392" y="551"/>
                  </a:lnTo>
                  <a:lnTo>
                    <a:pt x="394" y="548"/>
                  </a:lnTo>
                  <a:lnTo>
                    <a:pt x="396" y="544"/>
                  </a:lnTo>
                  <a:lnTo>
                    <a:pt x="398" y="541"/>
                  </a:lnTo>
                  <a:lnTo>
                    <a:pt x="400" y="538"/>
                  </a:lnTo>
                  <a:lnTo>
                    <a:pt x="402" y="534"/>
                  </a:lnTo>
                  <a:lnTo>
                    <a:pt x="404" y="531"/>
                  </a:lnTo>
                  <a:lnTo>
                    <a:pt x="406" y="527"/>
                  </a:lnTo>
                  <a:lnTo>
                    <a:pt x="408" y="524"/>
                  </a:lnTo>
                  <a:lnTo>
                    <a:pt x="410" y="520"/>
                  </a:lnTo>
                  <a:lnTo>
                    <a:pt x="412" y="516"/>
                  </a:lnTo>
                  <a:lnTo>
                    <a:pt x="414" y="512"/>
                  </a:lnTo>
                  <a:lnTo>
                    <a:pt x="416" y="508"/>
                  </a:lnTo>
                  <a:lnTo>
                    <a:pt x="418" y="504"/>
                  </a:lnTo>
                  <a:lnTo>
                    <a:pt x="420" y="501"/>
                  </a:lnTo>
                  <a:lnTo>
                    <a:pt x="422" y="496"/>
                  </a:lnTo>
                  <a:lnTo>
                    <a:pt x="424" y="492"/>
                  </a:lnTo>
                  <a:lnTo>
                    <a:pt x="426" y="488"/>
                  </a:lnTo>
                  <a:lnTo>
                    <a:pt x="428" y="484"/>
                  </a:lnTo>
                  <a:lnTo>
                    <a:pt x="430" y="480"/>
                  </a:lnTo>
                  <a:lnTo>
                    <a:pt x="432" y="475"/>
                  </a:lnTo>
                  <a:lnTo>
                    <a:pt x="434" y="471"/>
                  </a:lnTo>
                  <a:lnTo>
                    <a:pt x="436" y="467"/>
                  </a:lnTo>
                  <a:lnTo>
                    <a:pt x="438" y="462"/>
                  </a:lnTo>
                  <a:lnTo>
                    <a:pt x="440" y="457"/>
                  </a:lnTo>
                  <a:lnTo>
                    <a:pt x="442" y="453"/>
                  </a:lnTo>
                  <a:lnTo>
                    <a:pt x="444" y="448"/>
                  </a:lnTo>
                  <a:lnTo>
                    <a:pt x="446" y="443"/>
                  </a:lnTo>
                  <a:lnTo>
                    <a:pt x="448" y="439"/>
                  </a:lnTo>
                  <a:lnTo>
                    <a:pt x="450" y="434"/>
                  </a:lnTo>
                  <a:lnTo>
                    <a:pt x="452" y="429"/>
                  </a:lnTo>
                  <a:lnTo>
                    <a:pt x="454" y="424"/>
                  </a:lnTo>
                  <a:lnTo>
                    <a:pt x="456" y="419"/>
                  </a:lnTo>
                  <a:lnTo>
                    <a:pt x="458" y="414"/>
                  </a:lnTo>
                  <a:lnTo>
                    <a:pt x="460" y="408"/>
                  </a:lnTo>
                  <a:lnTo>
                    <a:pt x="462" y="403"/>
                  </a:lnTo>
                  <a:lnTo>
                    <a:pt x="464" y="398"/>
                  </a:lnTo>
                  <a:lnTo>
                    <a:pt x="466" y="393"/>
                  </a:lnTo>
                  <a:lnTo>
                    <a:pt x="468" y="387"/>
                  </a:lnTo>
                  <a:lnTo>
                    <a:pt x="470" y="382"/>
                  </a:lnTo>
                  <a:lnTo>
                    <a:pt x="472" y="376"/>
                  </a:lnTo>
                  <a:lnTo>
                    <a:pt x="474" y="371"/>
                  </a:lnTo>
                  <a:lnTo>
                    <a:pt x="476" y="365"/>
                  </a:lnTo>
                  <a:lnTo>
                    <a:pt x="478" y="359"/>
                  </a:lnTo>
                  <a:lnTo>
                    <a:pt x="480" y="354"/>
                  </a:lnTo>
                  <a:lnTo>
                    <a:pt x="482" y="348"/>
                  </a:lnTo>
                  <a:lnTo>
                    <a:pt x="484" y="342"/>
                  </a:lnTo>
                  <a:lnTo>
                    <a:pt x="486" y="336"/>
                  </a:lnTo>
                  <a:lnTo>
                    <a:pt x="488" y="330"/>
                  </a:lnTo>
                  <a:lnTo>
                    <a:pt x="490" y="324"/>
                  </a:lnTo>
                  <a:lnTo>
                    <a:pt x="492" y="318"/>
                  </a:lnTo>
                  <a:lnTo>
                    <a:pt x="494" y="312"/>
                  </a:lnTo>
                  <a:lnTo>
                    <a:pt x="496" y="306"/>
                  </a:lnTo>
                  <a:lnTo>
                    <a:pt x="498" y="299"/>
                  </a:lnTo>
                  <a:lnTo>
                    <a:pt x="500" y="293"/>
                  </a:lnTo>
                  <a:lnTo>
                    <a:pt x="502" y="287"/>
                  </a:lnTo>
                  <a:lnTo>
                    <a:pt x="504" y="280"/>
                  </a:lnTo>
                  <a:lnTo>
                    <a:pt x="506" y="274"/>
                  </a:lnTo>
                  <a:lnTo>
                    <a:pt x="508" y="267"/>
                  </a:lnTo>
                  <a:lnTo>
                    <a:pt x="510" y="261"/>
                  </a:lnTo>
                  <a:lnTo>
                    <a:pt x="512" y="254"/>
                  </a:lnTo>
                  <a:lnTo>
                    <a:pt x="514" y="247"/>
                  </a:lnTo>
                  <a:lnTo>
                    <a:pt x="516" y="240"/>
                  </a:lnTo>
                  <a:lnTo>
                    <a:pt x="518" y="233"/>
                  </a:lnTo>
                  <a:lnTo>
                    <a:pt x="520" y="227"/>
                  </a:lnTo>
                  <a:lnTo>
                    <a:pt x="522" y="220"/>
                  </a:lnTo>
                  <a:lnTo>
                    <a:pt x="524" y="213"/>
                  </a:lnTo>
                  <a:lnTo>
                    <a:pt x="526" y="205"/>
                  </a:lnTo>
                  <a:lnTo>
                    <a:pt x="528" y="198"/>
                  </a:lnTo>
                  <a:lnTo>
                    <a:pt x="530" y="191"/>
                  </a:lnTo>
                  <a:lnTo>
                    <a:pt x="532" y="184"/>
                  </a:lnTo>
                  <a:lnTo>
                    <a:pt x="534" y="176"/>
                  </a:lnTo>
                  <a:lnTo>
                    <a:pt x="536" y="169"/>
                  </a:lnTo>
                  <a:lnTo>
                    <a:pt x="538" y="162"/>
                  </a:lnTo>
                  <a:lnTo>
                    <a:pt x="540" y="154"/>
                  </a:lnTo>
                  <a:lnTo>
                    <a:pt x="542" y="147"/>
                  </a:lnTo>
                  <a:lnTo>
                    <a:pt x="544" y="139"/>
                  </a:lnTo>
                  <a:lnTo>
                    <a:pt x="546" y="131"/>
                  </a:lnTo>
                  <a:lnTo>
                    <a:pt x="548" y="124"/>
                  </a:lnTo>
                  <a:lnTo>
                    <a:pt x="550" y="116"/>
                  </a:lnTo>
                  <a:lnTo>
                    <a:pt x="552" y="108"/>
                  </a:lnTo>
                  <a:lnTo>
                    <a:pt x="554" y="100"/>
                  </a:lnTo>
                  <a:lnTo>
                    <a:pt x="556" y="92"/>
                  </a:lnTo>
                  <a:lnTo>
                    <a:pt x="558" y="84"/>
                  </a:lnTo>
                  <a:lnTo>
                    <a:pt x="560" y="76"/>
                  </a:lnTo>
                  <a:lnTo>
                    <a:pt x="562" y="68"/>
                  </a:lnTo>
                  <a:lnTo>
                    <a:pt x="564" y="60"/>
                  </a:lnTo>
                  <a:lnTo>
                    <a:pt x="566" y="51"/>
                  </a:lnTo>
                  <a:lnTo>
                    <a:pt x="568" y="43"/>
                  </a:lnTo>
                  <a:lnTo>
                    <a:pt x="570" y="35"/>
                  </a:lnTo>
                  <a:lnTo>
                    <a:pt x="572" y="26"/>
                  </a:lnTo>
                  <a:lnTo>
                    <a:pt x="574" y="18"/>
                  </a:lnTo>
                  <a:lnTo>
                    <a:pt x="576" y="9"/>
                  </a:lnTo>
                  <a:lnTo>
                    <a:pt x="578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1" name="Freeform 74"/>
            <p:cNvSpPr>
              <a:spLocks/>
            </p:cNvSpPr>
            <p:nvPr/>
          </p:nvSpPr>
          <p:spPr bwMode="auto">
            <a:xfrm>
              <a:off x="1028700" y="1144588"/>
              <a:ext cx="73025" cy="357187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08" name="Text Box 15"/>
          <p:cNvSpPr txBox="1">
            <a:spLocks noChangeArrowheads="1"/>
          </p:cNvSpPr>
          <p:nvPr/>
        </p:nvSpPr>
        <p:spPr bwMode="auto">
          <a:xfrm>
            <a:off x="168861" y="5249237"/>
            <a:ext cx="40318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 smtClean="0">
                <a:solidFill>
                  <a:srgbClr val="FF0000"/>
                </a:solidFill>
                <a:latin typeface="+mj-lt"/>
              </a:rPr>
              <a:t>Use the first x-intercept to draw the</a:t>
            </a:r>
          </a:p>
          <a:p>
            <a:pPr eaLnBrk="1" hangingPunct="1"/>
            <a:r>
              <a:rPr lang="en-CA" dirty="0" smtClean="0">
                <a:solidFill>
                  <a:srgbClr val="FF0000"/>
                </a:solidFill>
                <a:latin typeface="+mj-lt"/>
              </a:rPr>
              <a:t>Vertical asymptote</a:t>
            </a:r>
          </a:p>
        </p:txBody>
      </p:sp>
      <p:cxnSp>
        <p:nvCxnSpPr>
          <p:cNvPr id="209" name="Straight Connector 208"/>
          <p:cNvCxnSpPr/>
          <p:nvPr/>
        </p:nvCxnSpPr>
        <p:spPr>
          <a:xfrm rot="16200000" flipH="1">
            <a:off x="159587" y="3124787"/>
            <a:ext cx="4295713" cy="0"/>
          </a:xfrm>
          <a:prstGeom prst="line">
            <a:avLst/>
          </a:prstGeom>
          <a:ln w="444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 Box 15"/>
          <p:cNvSpPr txBox="1">
            <a:spLocks noChangeArrowheads="1"/>
          </p:cNvSpPr>
          <p:nvPr/>
        </p:nvSpPr>
        <p:spPr bwMode="auto">
          <a:xfrm>
            <a:off x="143132" y="5852899"/>
            <a:ext cx="2811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 smtClean="0">
                <a:solidFill>
                  <a:srgbClr val="FF0000"/>
                </a:solidFill>
                <a:latin typeface="+mj-lt"/>
              </a:rPr>
              <a:t>Plot the invariant points</a:t>
            </a:r>
          </a:p>
        </p:txBody>
      </p:sp>
      <p:sp>
        <p:nvSpPr>
          <p:cNvPr id="212" name="Oval 211"/>
          <p:cNvSpPr/>
          <p:nvPr/>
        </p:nvSpPr>
        <p:spPr>
          <a:xfrm>
            <a:off x="2629288" y="2716175"/>
            <a:ext cx="92075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3" name="Oval 212"/>
          <p:cNvSpPr/>
          <p:nvPr/>
        </p:nvSpPr>
        <p:spPr>
          <a:xfrm>
            <a:off x="1891063" y="2714200"/>
            <a:ext cx="92075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4" name="Text Box 15"/>
          <p:cNvSpPr txBox="1">
            <a:spLocks noChangeArrowheads="1"/>
          </p:cNvSpPr>
          <p:nvPr/>
        </p:nvSpPr>
        <p:spPr bwMode="auto">
          <a:xfrm>
            <a:off x="141157" y="6171549"/>
            <a:ext cx="3751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 smtClean="0">
                <a:solidFill>
                  <a:srgbClr val="FF0000"/>
                </a:solidFill>
                <a:latin typeface="+mj-lt"/>
              </a:rPr>
              <a:t>Graph each side of the asymptote</a:t>
            </a:r>
          </a:p>
        </p:txBody>
      </p:sp>
      <p:grpSp>
        <p:nvGrpSpPr>
          <p:cNvPr id="215" name="Group 214"/>
          <p:cNvGrpSpPr/>
          <p:nvPr/>
        </p:nvGrpSpPr>
        <p:grpSpPr>
          <a:xfrm>
            <a:off x="2494149" y="1021278"/>
            <a:ext cx="1875972" cy="2054431"/>
            <a:chOff x="4394200" y="1657350"/>
            <a:chExt cx="3519488" cy="2373313"/>
          </a:xfrm>
        </p:grpSpPr>
        <p:sp>
          <p:nvSpPr>
            <p:cNvPr id="216" name="Freeform 91"/>
            <p:cNvSpPr>
              <a:spLocks/>
            </p:cNvSpPr>
            <p:nvPr/>
          </p:nvSpPr>
          <p:spPr bwMode="auto">
            <a:xfrm>
              <a:off x="4394200" y="1657350"/>
              <a:ext cx="17463" cy="363538"/>
            </a:xfrm>
            <a:custGeom>
              <a:avLst/>
              <a:gdLst/>
              <a:ahLst/>
              <a:cxnLst>
                <a:cxn ang="0">
                  <a:pos x="3" y="61"/>
                </a:cxn>
                <a:cxn ang="0">
                  <a:pos x="3" y="52"/>
                </a:cxn>
                <a:cxn ang="0">
                  <a:pos x="2" y="42"/>
                </a:cxn>
                <a:cxn ang="0">
                  <a:pos x="2" y="32"/>
                </a:cxn>
                <a:cxn ang="0">
                  <a:pos x="1" y="22"/>
                </a:cxn>
                <a:cxn ang="0">
                  <a:pos x="1" y="11"/>
                </a:cxn>
                <a:cxn ang="0">
                  <a:pos x="0" y="0"/>
                </a:cxn>
              </a:cxnLst>
              <a:rect l="0" t="0" r="r" b="b"/>
              <a:pathLst>
                <a:path w="3" h="61">
                  <a:moveTo>
                    <a:pt x="3" y="61"/>
                  </a:moveTo>
                  <a:lnTo>
                    <a:pt x="3" y="52"/>
                  </a:lnTo>
                  <a:lnTo>
                    <a:pt x="2" y="42"/>
                  </a:lnTo>
                  <a:lnTo>
                    <a:pt x="2" y="32"/>
                  </a:lnTo>
                  <a:lnTo>
                    <a:pt x="1" y="22"/>
                  </a:lnTo>
                  <a:lnTo>
                    <a:pt x="1" y="11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Freeform 92"/>
            <p:cNvSpPr>
              <a:spLocks/>
            </p:cNvSpPr>
            <p:nvPr/>
          </p:nvSpPr>
          <p:spPr bwMode="auto">
            <a:xfrm>
              <a:off x="4411663" y="2020888"/>
              <a:ext cx="3502025" cy="2009775"/>
            </a:xfrm>
            <a:custGeom>
              <a:avLst/>
              <a:gdLst/>
              <a:ahLst/>
              <a:cxnLst>
                <a:cxn ang="0">
                  <a:pos x="2" y="34"/>
                </a:cxn>
                <a:cxn ang="0">
                  <a:pos x="5" y="69"/>
                </a:cxn>
                <a:cxn ang="0">
                  <a:pos x="7" y="98"/>
                </a:cxn>
                <a:cxn ang="0">
                  <a:pos x="10" y="123"/>
                </a:cxn>
                <a:cxn ang="0">
                  <a:pos x="12" y="145"/>
                </a:cxn>
                <a:cxn ang="0">
                  <a:pos x="15" y="163"/>
                </a:cxn>
                <a:cxn ang="0">
                  <a:pos x="17" y="179"/>
                </a:cxn>
                <a:cxn ang="0">
                  <a:pos x="20" y="192"/>
                </a:cxn>
                <a:cxn ang="0">
                  <a:pos x="22" y="204"/>
                </a:cxn>
                <a:cxn ang="0">
                  <a:pos x="25" y="215"/>
                </a:cxn>
                <a:cxn ang="0">
                  <a:pos x="28" y="228"/>
                </a:cxn>
                <a:cxn ang="0">
                  <a:pos x="32" y="240"/>
                </a:cxn>
                <a:cxn ang="0">
                  <a:pos x="36" y="250"/>
                </a:cxn>
                <a:cxn ang="0">
                  <a:pos x="42" y="262"/>
                </a:cxn>
                <a:cxn ang="0">
                  <a:pos x="47" y="272"/>
                </a:cxn>
                <a:cxn ang="0">
                  <a:pos x="55" y="282"/>
                </a:cxn>
                <a:cxn ang="0">
                  <a:pos x="63" y="291"/>
                </a:cxn>
                <a:cxn ang="0">
                  <a:pos x="71" y="298"/>
                </a:cxn>
                <a:cxn ang="0">
                  <a:pos x="81" y="305"/>
                </a:cxn>
                <a:cxn ang="0">
                  <a:pos x="93" y="311"/>
                </a:cxn>
                <a:cxn ang="0">
                  <a:pos x="106" y="316"/>
                </a:cxn>
                <a:cxn ang="0">
                  <a:pos x="119" y="319"/>
                </a:cxn>
                <a:cxn ang="0">
                  <a:pos x="131" y="322"/>
                </a:cxn>
                <a:cxn ang="0">
                  <a:pos x="144" y="324"/>
                </a:cxn>
                <a:cxn ang="0">
                  <a:pos x="157" y="326"/>
                </a:cxn>
                <a:cxn ang="0">
                  <a:pos x="169" y="328"/>
                </a:cxn>
                <a:cxn ang="0">
                  <a:pos x="182" y="329"/>
                </a:cxn>
                <a:cxn ang="0">
                  <a:pos x="195" y="330"/>
                </a:cxn>
                <a:cxn ang="0">
                  <a:pos x="207" y="331"/>
                </a:cxn>
                <a:cxn ang="0">
                  <a:pos x="220" y="332"/>
                </a:cxn>
                <a:cxn ang="0">
                  <a:pos x="233" y="332"/>
                </a:cxn>
                <a:cxn ang="0">
                  <a:pos x="245" y="333"/>
                </a:cxn>
                <a:cxn ang="0">
                  <a:pos x="258" y="334"/>
                </a:cxn>
                <a:cxn ang="0">
                  <a:pos x="271" y="334"/>
                </a:cxn>
                <a:cxn ang="0">
                  <a:pos x="283" y="334"/>
                </a:cxn>
                <a:cxn ang="0">
                  <a:pos x="296" y="335"/>
                </a:cxn>
                <a:cxn ang="0">
                  <a:pos x="309" y="335"/>
                </a:cxn>
                <a:cxn ang="0">
                  <a:pos x="321" y="335"/>
                </a:cxn>
                <a:cxn ang="0">
                  <a:pos x="334" y="336"/>
                </a:cxn>
                <a:cxn ang="0">
                  <a:pos x="346" y="336"/>
                </a:cxn>
                <a:cxn ang="0">
                  <a:pos x="359" y="336"/>
                </a:cxn>
                <a:cxn ang="0">
                  <a:pos x="372" y="336"/>
                </a:cxn>
                <a:cxn ang="0">
                  <a:pos x="384" y="336"/>
                </a:cxn>
                <a:cxn ang="0">
                  <a:pos x="397" y="336"/>
                </a:cxn>
                <a:cxn ang="0">
                  <a:pos x="410" y="337"/>
                </a:cxn>
                <a:cxn ang="0">
                  <a:pos x="422" y="337"/>
                </a:cxn>
                <a:cxn ang="0">
                  <a:pos x="435" y="337"/>
                </a:cxn>
                <a:cxn ang="0">
                  <a:pos x="448" y="337"/>
                </a:cxn>
                <a:cxn ang="0">
                  <a:pos x="460" y="337"/>
                </a:cxn>
                <a:cxn ang="0">
                  <a:pos x="473" y="337"/>
                </a:cxn>
                <a:cxn ang="0">
                  <a:pos x="486" y="337"/>
                </a:cxn>
                <a:cxn ang="0">
                  <a:pos x="498" y="337"/>
                </a:cxn>
                <a:cxn ang="0">
                  <a:pos x="511" y="337"/>
                </a:cxn>
                <a:cxn ang="0">
                  <a:pos x="524" y="337"/>
                </a:cxn>
                <a:cxn ang="0">
                  <a:pos x="536" y="338"/>
                </a:cxn>
                <a:cxn ang="0">
                  <a:pos x="549" y="338"/>
                </a:cxn>
                <a:cxn ang="0">
                  <a:pos x="562" y="338"/>
                </a:cxn>
                <a:cxn ang="0">
                  <a:pos x="574" y="338"/>
                </a:cxn>
                <a:cxn ang="0">
                  <a:pos x="587" y="338"/>
                </a:cxn>
              </a:cxnLst>
              <a:rect l="0" t="0" r="r" b="b"/>
              <a:pathLst>
                <a:path w="588" h="338">
                  <a:moveTo>
                    <a:pt x="0" y="0"/>
                  </a:moveTo>
                  <a:lnTo>
                    <a:pt x="1" y="9"/>
                  </a:lnTo>
                  <a:lnTo>
                    <a:pt x="1" y="18"/>
                  </a:lnTo>
                  <a:lnTo>
                    <a:pt x="2" y="26"/>
                  </a:lnTo>
                  <a:lnTo>
                    <a:pt x="2" y="34"/>
                  </a:lnTo>
                  <a:lnTo>
                    <a:pt x="3" y="41"/>
                  </a:lnTo>
                  <a:lnTo>
                    <a:pt x="3" y="49"/>
                  </a:lnTo>
                  <a:lnTo>
                    <a:pt x="4" y="56"/>
                  </a:lnTo>
                  <a:lnTo>
                    <a:pt x="4" y="62"/>
                  </a:lnTo>
                  <a:lnTo>
                    <a:pt x="5" y="69"/>
                  </a:lnTo>
                  <a:lnTo>
                    <a:pt x="5" y="75"/>
                  </a:lnTo>
                  <a:lnTo>
                    <a:pt x="6" y="81"/>
                  </a:lnTo>
                  <a:lnTo>
                    <a:pt x="6" y="87"/>
                  </a:lnTo>
                  <a:lnTo>
                    <a:pt x="7" y="93"/>
                  </a:lnTo>
                  <a:lnTo>
                    <a:pt x="7" y="98"/>
                  </a:lnTo>
                  <a:lnTo>
                    <a:pt x="8" y="104"/>
                  </a:lnTo>
                  <a:lnTo>
                    <a:pt x="8" y="109"/>
                  </a:lnTo>
                  <a:lnTo>
                    <a:pt x="9" y="114"/>
                  </a:lnTo>
                  <a:lnTo>
                    <a:pt x="9" y="119"/>
                  </a:lnTo>
                  <a:lnTo>
                    <a:pt x="10" y="123"/>
                  </a:lnTo>
                  <a:lnTo>
                    <a:pt x="10" y="128"/>
                  </a:lnTo>
                  <a:lnTo>
                    <a:pt x="11" y="132"/>
                  </a:lnTo>
                  <a:lnTo>
                    <a:pt x="11" y="136"/>
                  </a:lnTo>
                  <a:lnTo>
                    <a:pt x="12" y="141"/>
                  </a:lnTo>
                  <a:lnTo>
                    <a:pt x="12" y="145"/>
                  </a:lnTo>
                  <a:lnTo>
                    <a:pt x="13" y="148"/>
                  </a:lnTo>
                  <a:lnTo>
                    <a:pt x="13" y="152"/>
                  </a:lnTo>
                  <a:lnTo>
                    <a:pt x="14" y="156"/>
                  </a:lnTo>
                  <a:lnTo>
                    <a:pt x="14" y="159"/>
                  </a:lnTo>
                  <a:lnTo>
                    <a:pt x="15" y="163"/>
                  </a:lnTo>
                  <a:lnTo>
                    <a:pt x="15" y="166"/>
                  </a:lnTo>
                  <a:lnTo>
                    <a:pt x="16" y="169"/>
                  </a:lnTo>
                  <a:lnTo>
                    <a:pt x="16" y="173"/>
                  </a:lnTo>
                  <a:lnTo>
                    <a:pt x="17" y="176"/>
                  </a:lnTo>
                  <a:lnTo>
                    <a:pt x="17" y="179"/>
                  </a:lnTo>
                  <a:lnTo>
                    <a:pt x="18" y="182"/>
                  </a:lnTo>
                  <a:lnTo>
                    <a:pt x="18" y="184"/>
                  </a:lnTo>
                  <a:lnTo>
                    <a:pt x="19" y="187"/>
                  </a:lnTo>
                  <a:lnTo>
                    <a:pt x="19" y="190"/>
                  </a:lnTo>
                  <a:lnTo>
                    <a:pt x="20" y="192"/>
                  </a:lnTo>
                  <a:lnTo>
                    <a:pt x="20" y="195"/>
                  </a:lnTo>
                  <a:lnTo>
                    <a:pt x="21" y="197"/>
                  </a:lnTo>
                  <a:lnTo>
                    <a:pt x="21" y="200"/>
                  </a:lnTo>
                  <a:lnTo>
                    <a:pt x="22" y="202"/>
                  </a:lnTo>
                  <a:lnTo>
                    <a:pt x="22" y="204"/>
                  </a:lnTo>
                  <a:lnTo>
                    <a:pt x="23" y="207"/>
                  </a:lnTo>
                  <a:lnTo>
                    <a:pt x="23" y="209"/>
                  </a:lnTo>
                  <a:lnTo>
                    <a:pt x="24" y="211"/>
                  </a:lnTo>
                  <a:lnTo>
                    <a:pt x="24" y="213"/>
                  </a:lnTo>
                  <a:lnTo>
                    <a:pt x="25" y="215"/>
                  </a:lnTo>
                  <a:lnTo>
                    <a:pt x="25" y="217"/>
                  </a:lnTo>
                  <a:lnTo>
                    <a:pt x="26" y="220"/>
                  </a:lnTo>
                  <a:lnTo>
                    <a:pt x="27" y="223"/>
                  </a:lnTo>
                  <a:lnTo>
                    <a:pt x="28" y="225"/>
                  </a:lnTo>
                  <a:lnTo>
                    <a:pt x="28" y="228"/>
                  </a:lnTo>
                  <a:lnTo>
                    <a:pt x="29" y="230"/>
                  </a:lnTo>
                  <a:lnTo>
                    <a:pt x="30" y="233"/>
                  </a:lnTo>
                  <a:lnTo>
                    <a:pt x="31" y="235"/>
                  </a:lnTo>
                  <a:lnTo>
                    <a:pt x="31" y="237"/>
                  </a:lnTo>
                  <a:lnTo>
                    <a:pt x="32" y="240"/>
                  </a:lnTo>
                  <a:lnTo>
                    <a:pt x="33" y="242"/>
                  </a:lnTo>
                  <a:lnTo>
                    <a:pt x="34" y="244"/>
                  </a:lnTo>
                  <a:lnTo>
                    <a:pt x="34" y="246"/>
                  </a:lnTo>
                  <a:lnTo>
                    <a:pt x="35" y="248"/>
                  </a:lnTo>
                  <a:lnTo>
                    <a:pt x="36" y="250"/>
                  </a:lnTo>
                  <a:lnTo>
                    <a:pt x="37" y="252"/>
                  </a:lnTo>
                  <a:lnTo>
                    <a:pt x="38" y="255"/>
                  </a:lnTo>
                  <a:lnTo>
                    <a:pt x="39" y="257"/>
                  </a:lnTo>
                  <a:lnTo>
                    <a:pt x="40" y="260"/>
                  </a:lnTo>
                  <a:lnTo>
                    <a:pt x="42" y="262"/>
                  </a:lnTo>
                  <a:lnTo>
                    <a:pt x="43" y="264"/>
                  </a:lnTo>
                  <a:lnTo>
                    <a:pt x="44" y="266"/>
                  </a:lnTo>
                  <a:lnTo>
                    <a:pt x="45" y="268"/>
                  </a:lnTo>
                  <a:lnTo>
                    <a:pt x="46" y="270"/>
                  </a:lnTo>
                  <a:lnTo>
                    <a:pt x="47" y="272"/>
                  </a:lnTo>
                  <a:lnTo>
                    <a:pt x="48" y="274"/>
                  </a:lnTo>
                  <a:lnTo>
                    <a:pt x="49" y="275"/>
                  </a:lnTo>
                  <a:lnTo>
                    <a:pt x="51" y="278"/>
                  </a:lnTo>
                  <a:lnTo>
                    <a:pt x="53" y="280"/>
                  </a:lnTo>
                  <a:lnTo>
                    <a:pt x="55" y="282"/>
                  </a:lnTo>
                  <a:lnTo>
                    <a:pt x="56" y="284"/>
                  </a:lnTo>
                  <a:lnTo>
                    <a:pt x="58" y="286"/>
                  </a:lnTo>
                  <a:lnTo>
                    <a:pt x="60" y="288"/>
                  </a:lnTo>
                  <a:lnTo>
                    <a:pt x="61" y="290"/>
                  </a:lnTo>
                  <a:lnTo>
                    <a:pt x="63" y="291"/>
                  </a:lnTo>
                  <a:lnTo>
                    <a:pt x="65" y="293"/>
                  </a:lnTo>
                  <a:lnTo>
                    <a:pt x="66" y="294"/>
                  </a:lnTo>
                  <a:lnTo>
                    <a:pt x="68" y="296"/>
                  </a:lnTo>
                  <a:lnTo>
                    <a:pt x="70" y="297"/>
                  </a:lnTo>
                  <a:lnTo>
                    <a:pt x="71" y="298"/>
                  </a:lnTo>
                  <a:lnTo>
                    <a:pt x="73" y="300"/>
                  </a:lnTo>
                  <a:lnTo>
                    <a:pt x="75" y="301"/>
                  </a:lnTo>
                  <a:lnTo>
                    <a:pt x="76" y="302"/>
                  </a:lnTo>
                  <a:lnTo>
                    <a:pt x="78" y="303"/>
                  </a:lnTo>
                  <a:lnTo>
                    <a:pt x="81" y="305"/>
                  </a:lnTo>
                  <a:lnTo>
                    <a:pt x="83" y="306"/>
                  </a:lnTo>
                  <a:lnTo>
                    <a:pt x="86" y="307"/>
                  </a:lnTo>
                  <a:lnTo>
                    <a:pt x="88" y="309"/>
                  </a:lnTo>
                  <a:lnTo>
                    <a:pt x="91" y="310"/>
                  </a:lnTo>
                  <a:lnTo>
                    <a:pt x="93" y="311"/>
                  </a:lnTo>
                  <a:lnTo>
                    <a:pt x="96" y="312"/>
                  </a:lnTo>
                  <a:lnTo>
                    <a:pt x="98" y="313"/>
                  </a:lnTo>
                  <a:lnTo>
                    <a:pt x="101" y="314"/>
                  </a:lnTo>
                  <a:lnTo>
                    <a:pt x="103" y="315"/>
                  </a:lnTo>
                  <a:lnTo>
                    <a:pt x="106" y="316"/>
                  </a:lnTo>
                  <a:lnTo>
                    <a:pt x="109" y="317"/>
                  </a:lnTo>
                  <a:lnTo>
                    <a:pt x="111" y="317"/>
                  </a:lnTo>
                  <a:lnTo>
                    <a:pt x="114" y="318"/>
                  </a:lnTo>
                  <a:lnTo>
                    <a:pt x="116" y="319"/>
                  </a:lnTo>
                  <a:lnTo>
                    <a:pt x="119" y="319"/>
                  </a:lnTo>
                  <a:lnTo>
                    <a:pt x="121" y="320"/>
                  </a:lnTo>
                  <a:lnTo>
                    <a:pt x="124" y="321"/>
                  </a:lnTo>
                  <a:lnTo>
                    <a:pt x="126" y="321"/>
                  </a:lnTo>
                  <a:lnTo>
                    <a:pt x="129" y="322"/>
                  </a:lnTo>
                  <a:lnTo>
                    <a:pt x="131" y="322"/>
                  </a:lnTo>
                  <a:lnTo>
                    <a:pt x="134" y="323"/>
                  </a:lnTo>
                  <a:lnTo>
                    <a:pt x="136" y="323"/>
                  </a:lnTo>
                  <a:lnTo>
                    <a:pt x="139" y="324"/>
                  </a:lnTo>
                  <a:lnTo>
                    <a:pt x="141" y="324"/>
                  </a:lnTo>
                  <a:lnTo>
                    <a:pt x="144" y="324"/>
                  </a:lnTo>
                  <a:lnTo>
                    <a:pt x="147" y="325"/>
                  </a:lnTo>
                  <a:lnTo>
                    <a:pt x="149" y="325"/>
                  </a:lnTo>
                  <a:lnTo>
                    <a:pt x="152" y="326"/>
                  </a:lnTo>
                  <a:lnTo>
                    <a:pt x="154" y="326"/>
                  </a:lnTo>
                  <a:lnTo>
                    <a:pt x="157" y="326"/>
                  </a:lnTo>
                  <a:lnTo>
                    <a:pt x="159" y="327"/>
                  </a:lnTo>
                  <a:lnTo>
                    <a:pt x="162" y="327"/>
                  </a:lnTo>
                  <a:lnTo>
                    <a:pt x="164" y="327"/>
                  </a:lnTo>
                  <a:lnTo>
                    <a:pt x="167" y="328"/>
                  </a:lnTo>
                  <a:lnTo>
                    <a:pt x="169" y="328"/>
                  </a:lnTo>
                  <a:lnTo>
                    <a:pt x="172" y="328"/>
                  </a:lnTo>
                  <a:lnTo>
                    <a:pt x="174" y="328"/>
                  </a:lnTo>
                  <a:lnTo>
                    <a:pt x="177" y="329"/>
                  </a:lnTo>
                  <a:lnTo>
                    <a:pt x="179" y="329"/>
                  </a:lnTo>
                  <a:lnTo>
                    <a:pt x="182" y="329"/>
                  </a:lnTo>
                  <a:lnTo>
                    <a:pt x="184" y="329"/>
                  </a:lnTo>
                  <a:lnTo>
                    <a:pt x="187" y="330"/>
                  </a:lnTo>
                  <a:lnTo>
                    <a:pt x="190" y="330"/>
                  </a:lnTo>
                  <a:lnTo>
                    <a:pt x="192" y="330"/>
                  </a:lnTo>
                  <a:lnTo>
                    <a:pt x="195" y="330"/>
                  </a:lnTo>
                  <a:lnTo>
                    <a:pt x="197" y="330"/>
                  </a:lnTo>
                  <a:lnTo>
                    <a:pt x="200" y="330"/>
                  </a:lnTo>
                  <a:lnTo>
                    <a:pt x="202" y="331"/>
                  </a:lnTo>
                  <a:lnTo>
                    <a:pt x="205" y="331"/>
                  </a:lnTo>
                  <a:lnTo>
                    <a:pt x="207" y="331"/>
                  </a:lnTo>
                  <a:lnTo>
                    <a:pt x="210" y="331"/>
                  </a:lnTo>
                  <a:lnTo>
                    <a:pt x="212" y="331"/>
                  </a:lnTo>
                  <a:lnTo>
                    <a:pt x="215" y="331"/>
                  </a:lnTo>
                  <a:lnTo>
                    <a:pt x="217" y="332"/>
                  </a:lnTo>
                  <a:lnTo>
                    <a:pt x="220" y="332"/>
                  </a:lnTo>
                  <a:lnTo>
                    <a:pt x="222" y="332"/>
                  </a:lnTo>
                  <a:lnTo>
                    <a:pt x="225" y="332"/>
                  </a:lnTo>
                  <a:lnTo>
                    <a:pt x="228" y="332"/>
                  </a:lnTo>
                  <a:lnTo>
                    <a:pt x="230" y="332"/>
                  </a:lnTo>
                  <a:lnTo>
                    <a:pt x="233" y="332"/>
                  </a:lnTo>
                  <a:lnTo>
                    <a:pt x="235" y="333"/>
                  </a:lnTo>
                  <a:lnTo>
                    <a:pt x="238" y="333"/>
                  </a:lnTo>
                  <a:lnTo>
                    <a:pt x="240" y="333"/>
                  </a:lnTo>
                  <a:lnTo>
                    <a:pt x="243" y="333"/>
                  </a:lnTo>
                  <a:lnTo>
                    <a:pt x="245" y="333"/>
                  </a:lnTo>
                  <a:lnTo>
                    <a:pt x="248" y="333"/>
                  </a:lnTo>
                  <a:lnTo>
                    <a:pt x="250" y="333"/>
                  </a:lnTo>
                  <a:lnTo>
                    <a:pt x="253" y="333"/>
                  </a:lnTo>
                  <a:lnTo>
                    <a:pt x="255" y="333"/>
                  </a:lnTo>
                  <a:lnTo>
                    <a:pt x="258" y="334"/>
                  </a:lnTo>
                  <a:lnTo>
                    <a:pt x="260" y="334"/>
                  </a:lnTo>
                  <a:lnTo>
                    <a:pt x="263" y="334"/>
                  </a:lnTo>
                  <a:lnTo>
                    <a:pt x="265" y="334"/>
                  </a:lnTo>
                  <a:lnTo>
                    <a:pt x="268" y="334"/>
                  </a:lnTo>
                  <a:lnTo>
                    <a:pt x="271" y="334"/>
                  </a:lnTo>
                  <a:lnTo>
                    <a:pt x="273" y="334"/>
                  </a:lnTo>
                  <a:lnTo>
                    <a:pt x="276" y="334"/>
                  </a:lnTo>
                  <a:lnTo>
                    <a:pt x="278" y="334"/>
                  </a:lnTo>
                  <a:lnTo>
                    <a:pt x="281" y="334"/>
                  </a:lnTo>
                  <a:lnTo>
                    <a:pt x="283" y="334"/>
                  </a:lnTo>
                  <a:lnTo>
                    <a:pt x="286" y="334"/>
                  </a:lnTo>
                  <a:lnTo>
                    <a:pt x="288" y="334"/>
                  </a:lnTo>
                  <a:lnTo>
                    <a:pt x="291" y="335"/>
                  </a:lnTo>
                  <a:lnTo>
                    <a:pt x="293" y="335"/>
                  </a:lnTo>
                  <a:lnTo>
                    <a:pt x="296" y="335"/>
                  </a:lnTo>
                  <a:lnTo>
                    <a:pt x="298" y="335"/>
                  </a:lnTo>
                  <a:lnTo>
                    <a:pt x="301" y="335"/>
                  </a:lnTo>
                  <a:lnTo>
                    <a:pt x="303" y="335"/>
                  </a:lnTo>
                  <a:lnTo>
                    <a:pt x="306" y="335"/>
                  </a:lnTo>
                  <a:lnTo>
                    <a:pt x="309" y="335"/>
                  </a:lnTo>
                  <a:lnTo>
                    <a:pt x="311" y="335"/>
                  </a:lnTo>
                  <a:lnTo>
                    <a:pt x="314" y="335"/>
                  </a:lnTo>
                  <a:lnTo>
                    <a:pt x="316" y="335"/>
                  </a:lnTo>
                  <a:lnTo>
                    <a:pt x="319" y="335"/>
                  </a:lnTo>
                  <a:lnTo>
                    <a:pt x="321" y="335"/>
                  </a:lnTo>
                  <a:lnTo>
                    <a:pt x="324" y="335"/>
                  </a:lnTo>
                  <a:lnTo>
                    <a:pt x="326" y="335"/>
                  </a:lnTo>
                  <a:lnTo>
                    <a:pt x="329" y="335"/>
                  </a:lnTo>
                  <a:lnTo>
                    <a:pt x="331" y="335"/>
                  </a:lnTo>
                  <a:lnTo>
                    <a:pt x="334" y="336"/>
                  </a:lnTo>
                  <a:lnTo>
                    <a:pt x="336" y="336"/>
                  </a:lnTo>
                  <a:lnTo>
                    <a:pt x="339" y="336"/>
                  </a:lnTo>
                  <a:lnTo>
                    <a:pt x="341" y="336"/>
                  </a:lnTo>
                  <a:lnTo>
                    <a:pt x="344" y="336"/>
                  </a:lnTo>
                  <a:lnTo>
                    <a:pt x="346" y="336"/>
                  </a:lnTo>
                  <a:lnTo>
                    <a:pt x="349" y="336"/>
                  </a:lnTo>
                  <a:lnTo>
                    <a:pt x="352" y="336"/>
                  </a:lnTo>
                  <a:lnTo>
                    <a:pt x="354" y="336"/>
                  </a:lnTo>
                  <a:lnTo>
                    <a:pt x="357" y="336"/>
                  </a:lnTo>
                  <a:lnTo>
                    <a:pt x="359" y="336"/>
                  </a:lnTo>
                  <a:lnTo>
                    <a:pt x="362" y="336"/>
                  </a:lnTo>
                  <a:lnTo>
                    <a:pt x="364" y="336"/>
                  </a:lnTo>
                  <a:lnTo>
                    <a:pt x="367" y="336"/>
                  </a:lnTo>
                  <a:lnTo>
                    <a:pt x="369" y="336"/>
                  </a:lnTo>
                  <a:lnTo>
                    <a:pt x="372" y="336"/>
                  </a:lnTo>
                  <a:lnTo>
                    <a:pt x="374" y="336"/>
                  </a:lnTo>
                  <a:lnTo>
                    <a:pt x="377" y="336"/>
                  </a:lnTo>
                  <a:lnTo>
                    <a:pt x="379" y="336"/>
                  </a:lnTo>
                  <a:lnTo>
                    <a:pt x="382" y="336"/>
                  </a:lnTo>
                  <a:lnTo>
                    <a:pt x="384" y="336"/>
                  </a:lnTo>
                  <a:lnTo>
                    <a:pt x="387" y="336"/>
                  </a:lnTo>
                  <a:lnTo>
                    <a:pt x="390" y="336"/>
                  </a:lnTo>
                  <a:lnTo>
                    <a:pt x="392" y="336"/>
                  </a:lnTo>
                  <a:lnTo>
                    <a:pt x="395" y="336"/>
                  </a:lnTo>
                  <a:lnTo>
                    <a:pt x="397" y="336"/>
                  </a:lnTo>
                  <a:lnTo>
                    <a:pt x="400" y="337"/>
                  </a:lnTo>
                  <a:lnTo>
                    <a:pt x="402" y="337"/>
                  </a:lnTo>
                  <a:lnTo>
                    <a:pt x="405" y="337"/>
                  </a:lnTo>
                  <a:lnTo>
                    <a:pt x="407" y="337"/>
                  </a:lnTo>
                  <a:lnTo>
                    <a:pt x="410" y="337"/>
                  </a:lnTo>
                  <a:lnTo>
                    <a:pt x="412" y="337"/>
                  </a:lnTo>
                  <a:lnTo>
                    <a:pt x="415" y="337"/>
                  </a:lnTo>
                  <a:lnTo>
                    <a:pt x="417" y="337"/>
                  </a:lnTo>
                  <a:lnTo>
                    <a:pt x="420" y="337"/>
                  </a:lnTo>
                  <a:lnTo>
                    <a:pt x="422" y="337"/>
                  </a:lnTo>
                  <a:lnTo>
                    <a:pt x="425" y="337"/>
                  </a:lnTo>
                  <a:lnTo>
                    <a:pt x="427" y="337"/>
                  </a:lnTo>
                  <a:lnTo>
                    <a:pt x="430" y="337"/>
                  </a:lnTo>
                  <a:lnTo>
                    <a:pt x="433" y="337"/>
                  </a:lnTo>
                  <a:lnTo>
                    <a:pt x="435" y="337"/>
                  </a:lnTo>
                  <a:lnTo>
                    <a:pt x="438" y="337"/>
                  </a:lnTo>
                  <a:lnTo>
                    <a:pt x="440" y="337"/>
                  </a:lnTo>
                  <a:lnTo>
                    <a:pt x="443" y="337"/>
                  </a:lnTo>
                  <a:lnTo>
                    <a:pt x="445" y="337"/>
                  </a:lnTo>
                  <a:lnTo>
                    <a:pt x="448" y="337"/>
                  </a:lnTo>
                  <a:lnTo>
                    <a:pt x="450" y="337"/>
                  </a:lnTo>
                  <a:lnTo>
                    <a:pt x="453" y="337"/>
                  </a:lnTo>
                  <a:lnTo>
                    <a:pt x="455" y="337"/>
                  </a:lnTo>
                  <a:lnTo>
                    <a:pt x="458" y="337"/>
                  </a:lnTo>
                  <a:lnTo>
                    <a:pt x="460" y="337"/>
                  </a:lnTo>
                  <a:lnTo>
                    <a:pt x="463" y="337"/>
                  </a:lnTo>
                  <a:lnTo>
                    <a:pt x="465" y="337"/>
                  </a:lnTo>
                  <a:lnTo>
                    <a:pt x="468" y="337"/>
                  </a:lnTo>
                  <a:lnTo>
                    <a:pt x="471" y="337"/>
                  </a:lnTo>
                  <a:lnTo>
                    <a:pt x="473" y="337"/>
                  </a:lnTo>
                  <a:lnTo>
                    <a:pt x="476" y="337"/>
                  </a:lnTo>
                  <a:lnTo>
                    <a:pt x="478" y="337"/>
                  </a:lnTo>
                  <a:lnTo>
                    <a:pt x="481" y="337"/>
                  </a:lnTo>
                  <a:lnTo>
                    <a:pt x="483" y="337"/>
                  </a:lnTo>
                  <a:lnTo>
                    <a:pt x="486" y="337"/>
                  </a:lnTo>
                  <a:lnTo>
                    <a:pt x="488" y="337"/>
                  </a:lnTo>
                  <a:lnTo>
                    <a:pt x="491" y="337"/>
                  </a:lnTo>
                  <a:lnTo>
                    <a:pt x="493" y="337"/>
                  </a:lnTo>
                  <a:lnTo>
                    <a:pt x="496" y="337"/>
                  </a:lnTo>
                  <a:lnTo>
                    <a:pt x="498" y="337"/>
                  </a:lnTo>
                  <a:lnTo>
                    <a:pt x="501" y="337"/>
                  </a:lnTo>
                  <a:lnTo>
                    <a:pt x="503" y="337"/>
                  </a:lnTo>
                  <a:lnTo>
                    <a:pt x="506" y="337"/>
                  </a:lnTo>
                  <a:lnTo>
                    <a:pt x="508" y="337"/>
                  </a:lnTo>
                  <a:lnTo>
                    <a:pt x="511" y="337"/>
                  </a:lnTo>
                  <a:lnTo>
                    <a:pt x="514" y="337"/>
                  </a:lnTo>
                  <a:lnTo>
                    <a:pt x="516" y="337"/>
                  </a:lnTo>
                  <a:lnTo>
                    <a:pt x="519" y="337"/>
                  </a:lnTo>
                  <a:lnTo>
                    <a:pt x="521" y="337"/>
                  </a:lnTo>
                  <a:lnTo>
                    <a:pt x="524" y="337"/>
                  </a:lnTo>
                  <a:lnTo>
                    <a:pt x="526" y="337"/>
                  </a:lnTo>
                  <a:lnTo>
                    <a:pt x="529" y="338"/>
                  </a:lnTo>
                  <a:lnTo>
                    <a:pt x="531" y="338"/>
                  </a:lnTo>
                  <a:lnTo>
                    <a:pt x="534" y="338"/>
                  </a:lnTo>
                  <a:lnTo>
                    <a:pt x="536" y="338"/>
                  </a:lnTo>
                  <a:lnTo>
                    <a:pt x="539" y="338"/>
                  </a:lnTo>
                  <a:lnTo>
                    <a:pt x="541" y="338"/>
                  </a:lnTo>
                  <a:lnTo>
                    <a:pt x="544" y="338"/>
                  </a:lnTo>
                  <a:lnTo>
                    <a:pt x="546" y="338"/>
                  </a:lnTo>
                  <a:lnTo>
                    <a:pt x="549" y="338"/>
                  </a:lnTo>
                  <a:lnTo>
                    <a:pt x="552" y="338"/>
                  </a:lnTo>
                  <a:lnTo>
                    <a:pt x="554" y="338"/>
                  </a:lnTo>
                  <a:lnTo>
                    <a:pt x="557" y="338"/>
                  </a:lnTo>
                  <a:lnTo>
                    <a:pt x="559" y="338"/>
                  </a:lnTo>
                  <a:lnTo>
                    <a:pt x="562" y="338"/>
                  </a:lnTo>
                  <a:lnTo>
                    <a:pt x="564" y="338"/>
                  </a:lnTo>
                  <a:lnTo>
                    <a:pt x="567" y="338"/>
                  </a:lnTo>
                  <a:lnTo>
                    <a:pt x="569" y="338"/>
                  </a:lnTo>
                  <a:lnTo>
                    <a:pt x="572" y="338"/>
                  </a:lnTo>
                  <a:lnTo>
                    <a:pt x="574" y="338"/>
                  </a:lnTo>
                  <a:lnTo>
                    <a:pt x="577" y="338"/>
                  </a:lnTo>
                  <a:lnTo>
                    <a:pt x="579" y="338"/>
                  </a:lnTo>
                  <a:lnTo>
                    <a:pt x="582" y="338"/>
                  </a:lnTo>
                  <a:lnTo>
                    <a:pt x="584" y="338"/>
                  </a:lnTo>
                  <a:lnTo>
                    <a:pt x="587" y="338"/>
                  </a:lnTo>
                  <a:lnTo>
                    <a:pt x="588" y="338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8" name="Freeform 90"/>
          <p:cNvSpPr>
            <a:spLocks/>
          </p:cNvSpPr>
          <p:nvPr/>
        </p:nvSpPr>
        <p:spPr bwMode="auto">
          <a:xfrm>
            <a:off x="-1" y="1009403"/>
            <a:ext cx="2137559" cy="2106861"/>
          </a:xfrm>
          <a:custGeom>
            <a:avLst/>
            <a:gdLst/>
            <a:ahLst/>
            <a:cxnLst>
              <a:cxn ang="0">
                <a:pos x="8" y="399"/>
              </a:cxn>
              <a:cxn ang="0">
                <a:pos x="18" y="399"/>
              </a:cxn>
              <a:cxn ang="0">
                <a:pos x="28" y="399"/>
              </a:cxn>
              <a:cxn ang="0">
                <a:pos x="38" y="399"/>
              </a:cxn>
              <a:cxn ang="0">
                <a:pos x="48" y="399"/>
              </a:cxn>
              <a:cxn ang="0">
                <a:pos x="58" y="399"/>
              </a:cxn>
              <a:cxn ang="0">
                <a:pos x="68" y="398"/>
              </a:cxn>
              <a:cxn ang="0">
                <a:pos x="78" y="398"/>
              </a:cxn>
              <a:cxn ang="0">
                <a:pos x="88" y="398"/>
              </a:cxn>
              <a:cxn ang="0">
                <a:pos x="98" y="398"/>
              </a:cxn>
              <a:cxn ang="0">
                <a:pos x="108" y="398"/>
              </a:cxn>
              <a:cxn ang="0">
                <a:pos x="118" y="398"/>
              </a:cxn>
              <a:cxn ang="0">
                <a:pos x="128" y="398"/>
              </a:cxn>
              <a:cxn ang="0">
                <a:pos x="138" y="398"/>
              </a:cxn>
              <a:cxn ang="0">
                <a:pos x="148" y="398"/>
              </a:cxn>
              <a:cxn ang="0">
                <a:pos x="158" y="398"/>
              </a:cxn>
              <a:cxn ang="0">
                <a:pos x="168" y="398"/>
              </a:cxn>
              <a:cxn ang="0">
                <a:pos x="178" y="398"/>
              </a:cxn>
              <a:cxn ang="0">
                <a:pos x="188" y="398"/>
              </a:cxn>
              <a:cxn ang="0">
                <a:pos x="198" y="397"/>
              </a:cxn>
              <a:cxn ang="0">
                <a:pos x="208" y="397"/>
              </a:cxn>
              <a:cxn ang="0">
                <a:pos x="218" y="397"/>
              </a:cxn>
              <a:cxn ang="0">
                <a:pos x="228" y="397"/>
              </a:cxn>
              <a:cxn ang="0">
                <a:pos x="238" y="397"/>
              </a:cxn>
              <a:cxn ang="0">
                <a:pos x="248" y="397"/>
              </a:cxn>
              <a:cxn ang="0">
                <a:pos x="258" y="396"/>
              </a:cxn>
              <a:cxn ang="0">
                <a:pos x="268" y="396"/>
              </a:cxn>
              <a:cxn ang="0">
                <a:pos x="278" y="396"/>
              </a:cxn>
              <a:cxn ang="0">
                <a:pos x="288" y="396"/>
              </a:cxn>
              <a:cxn ang="0">
                <a:pos x="298" y="396"/>
              </a:cxn>
              <a:cxn ang="0">
                <a:pos x="308" y="395"/>
              </a:cxn>
              <a:cxn ang="0">
                <a:pos x="318" y="395"/>
              </a:cxn>
              <a:cxn ang="0">
                <a:pos x="328" y="395"/>
              </a:cxn>
              <a:cxn ang="0">
                <a:pos x="338" y="394"/>
              </a:cxn>
              <a:cxn ang="0">
                <a:pos x="348" y="394"/>
              </a:cxn>
              <a:cxn ang="0">
                <a:pos x="358" y="393"/>
              </a:cxn>
              <a:cxn ang="0">
                <a:pos x="368" y="393"/>
              </a:cxn>
              <a:cxn ang="0">
                <a:pos x="378" y="392"/>
              </a:cxn>
              <a:cxn ang="0">
                <a:pos x="388" y="392"/>
              </a:cxn>
              <a:cxn ang="0">
                <a:pos x="398" y="391"/>
              </a:cxn>
              <a:cxn ang="0">
                <a:pos x="408" y="390"/>
              </a:cxn>
              <a:cxn ang="0">
                <a:pos x="418" y="389"/>
              </a:cxn>
              <a:cxn ang="0">
                <a:pos x="428" y="388"/>
              </a:cxn>
              <a:cxn ang="0">
                <a:pos x="438" y="386"/>
              </a:cxn>
              <a:cxn ang="0">
                <a:pos x="448" y="385"/>
              </a:cxn>
              <a:cxn ang="0">
                <a:pos x="458" y="383"/>
              </a:cxn>
              <a:cxn ang="0">
                <a:pos x="468" y="381"/>
              </a:cxn>
              <a:cxn ang="0">
                <a:pos x="478" y="378"/>
              </a:cxn>
              <a:cxn ang="0">
                <a:pos x="488" y="375"/>
              </a:cxn>
              <a:cxn ang="0">
                <a:pos x="498" y="370"/>
              </a:cxn>
              <a:cxn ang="0">
                <a:pos x="508" y="365"/>
              </a:cxn>
              <a:cxn ang="0">
                <a:pos x="518" y="358"/>
              </a:cxn>
              <a:cxn ang="0">
                <a:pos x="528" y="349"/>
              </a:cxn>
              <a:cxn ang="0">
                <a:pos x="538" y="337"/>
              </a:cxn>
              <a:cxn ang="0">
                <a:pos x="548" y="320"/>
              </a:cxn>
              <a:cxn ang="0">
                <a:pos x="558" y="294"/>
              </a:cxn>
              <a:cxn ang="0">
                <a:pos x="568" y="253"/>
              </a:cxn>
              <a:cxn ang="0">
                <a:pos x="576" y="202"/>
              </a:cxn>
              <a:cxn ang="0">
                <a:pos x="581" y="154"/>
              </a:cxn>
              <a:cxn ang="0">
                <a:pos x="585" y="102"/>
              </a:cxn>
              <a:cxn ang="0">
                <a:pos x="587" y="61"/>
              </a:cxn>
              <a:cxn ang="0">
                <a:pos x="590" y="11"/>
              </a:cxn>
            </a:cxnLst>
            <a:rect l="0" t="0" r="r" b="b"/>
            <a:pathLst>
              <a:path w="590" h="399">
                <a:moveTo>
                  <a:pt x="0" y="399"/>
                </a:moveTo>
                <a:lnTo>
                  <a:pt x="2" y="399"/>
                </a:lnTo>
                <a:lnTo>
                  <a:pt x="4" y="399"/>
                </a:lnTo>
                <a:lnTo>
                  <a:pt x="6" y="399"/>
                </a:lnTo>
                <a:lnTo>
                  <a:pt x="8" y="399"/>
                </a:lnTo>
                <a:lnTo>
                  <a:pt x="10" y="399"/>
                </a:lnTo>
                <a:lnTo>
                  <a:pt x="12" y="399"/>
                </a:lnTo>
                <a:lnTo>
                  <a:pt x="14" y="399"/>
                </a:lnTo>
                <a:lnTo>
                  <a:pt x="16" y="399"/>
                </a:lnTo>
                <a:lnTo>
                  <a:pt x="18" y="399"/>
                </a:lnTo>
                <a:lnTo>
                  <a:pt x="20" y="399"/>
                </a:lnTo>
                <a:lnTo>
                  <a:pt x="22" y="399"/>
                </a:lnTo>
                <a:lnTo>
                  <a:pt x="24" y="399"/>
                </a:lnTo>
                <a:lnTo>
                  <a:pt x="26" y="399"/>
                </a:lnTo>
                <a:lnTo>
                  <a:pt x="28" y="399"/>
                </a:lnTo>
                <a:lnTo>
                  <a:pt x="30" y="399"/>
                </a:lnTo>
                <a:lnTo>
                  <a:pt x="32" y="399"/>
                </a:lnTo>
                <a:lnTo>
                  <a:pt x="34" y="399"/>
                </a:lnTo>
                <a:lnTo>
                  <a:pt x="36" y="399"/>
                </a:lnTo>
                <a:lnTo>
                  <a:pt x="38" y="399"/>
                </a:lnTo>
                <a:lnTo>
                  <a:pt x="40" y="399"/>
                </a:lnTo>
                <a:lnTo>
                  <a:pt x="42" y="399"/>
                </a:lnTo>
                <a:lnTo>
                  <a:pt x="44" y="399"/>
                </a:lnTo>
                <a:lnTo>
                  <a:pt x="46" y="399"/>
                </a:lnTo>
                <a:lnTo>
                  <a:pt x="48" y="399"/>
                </a:lnTo>
                <a:lnTo>
                  <a:pt x="50" y="399"/>
                </a:lnTo>
                <a:lnTo>
                  <a:pt x="52" y="399"/>
                </a:lnTo>
                <a:lnTo>
                  <a:pt x="54" y="399"/>
                </a:lnTo>
                <a:lnTo>
                  <a:pt x="56" y="399"/>
                </a:lnTo>
                <a:lnTo>
                  <a:pt x="58" y="399"/>
                </a:lnTo>
                <a:lnTo>
                  <a:pt x="60" y="399"/>
                </a:lnTo>
                <a:lnTo>
                  <a:pt x="62" y="398"/>
                </a:lnTo>
                <a:lnTo>
                  <a:pt x="64" y="398"/>
                </a:lnTo>
                <a:lnTo>
                  <a:pt x="66" y="398"/>
                </a:lnTo>
                <a:lnTo>
                  <a:pt x="68" y="398"/>
                </a:lnTo>
                <a:lnTo>
                  <a:pt x="70" y="398"/>
                </a:lnTo>
                <a:lnTo>
                  <a:pt x="72" y="398"/>
                </a:lnTo>
                <a:lnTo>
                  <a:pt x="74" y="398"/>
                </a:lnTo>
                <a:lnTo>
                  <a:pt x="76" y="398"/>
                </a:lnTo>
                <a:lnTo>
                  <a:pt x="78" y="398"/>
                </a:lnTo>
                <a:lnTo>
                  <a:pt x="80" y="398"/>
                </a:lnTo>
                <a:lnTo>
                  <a:pt x="82" y="398"/>
                </a:lnTo>
                <a:lnTo>
                  <a:pt x="84" y="398"/>
                </a:lnTo>
                <a:lnTo>
                  <a:pt x="86" y="398"/>
                </a:lnTo>
                <a:lnTo>
                  <a:pt x="88" y="398"/>
                </a:lnTo>
                <a:lnTo>
                  <a:pt x="90" y="398"/>
                </a:lnTo>
                <a:lnTo>
                  <a:pt x="92" y="398"/>
                </a:lnTo>
                <a:lnTo>
                  <a:pt x="94" y="398"/>
                </a:lnTo>
                <a:lnTo>
                  <a:pt x="96" y="398"/>
                </a:lnTo>
                <a:lnTo>
                  <a:pt x="98" y="398"/>
                </a:lnTo>
                <a:lnTo>
                  <a:pt x="100" y="398"/>
                </a:lnTo>
                <a:lnTo>
                  <a:pt x="102" y="398"/>
                </a:lnTo>
                <a:lnTo>
                  <a:pt x="104" y="398"/>
                </a:lnTo>
                <a:lnTo>
                  <a:pt x="106" y="398"/>
                </a:lnTo>
                <a:lnTo>
                  <a:pt x="108" y="398"/>
                </a:lnTo>
                <a:lnTo>
                  <a:pt x="110" y="398"/>
                </a:lnTo>
                <a:lnTo>
                  <a:pt x="112" y="398"/>
                </a:lnTo>
                <a:lnTo>
                  <a:pt x="114" y="398"/>
                </a:lnTo>
                <a:lnTo>
                  <a:pt x="116" y="398"/>
                </a:lnTo>
                <a:lnTo>
                  <a:pt x="118" y="398"/>
                </a:lnTo>
                <a:lnTo>
                  <a:pt x="120" y="398"/>
                </a:lnTo>
                <a:lnTo>
                  <a:pt x="122" y="398"/>
                </a:lnTo>
                <a:lnTo>
                  <a:pt x="124" y="398"/>
                </a:lnTo>
                <a:lnTo>
                  <a:pt x="126" y="398"/>
                </a:lnTo>
                <a:lnTo>
                  <a:pt x="128" y="398"/>
                </a:lnTo>
                <a:lnTo>
                  <a:pt x="130" y="398"/>
                </a:lnTo>
                <a:lnTo>
                  <a:pt x="132" y="398"/>
                </a:lnTo>
                <a:lnTo>
                  <a:pt x="134" y="398"/>
                </a:lnTo>
                <a:lnTo>
                  <a:pt x="136" y="398"/>
                </a:lnTo>
                <a:lnTo>
                  <a:pt x="138" y="398"/>
                </a:lnTo>
                <a:lnTo>
                  <a:pt x="140" y="398"/>
                </a:lnTo>
                <a:lnTo>
                  <a:pt x="142" y="398"/>
                </a:lnTo>
                <a:lnTo>
                  <a:pt x="144" y="398"/>
                </a:lnTo>
                <a:lnTo>
                  <a:pt x="146" y="398"/>
                </a:lnTo>
                <a:lnTo>
                  <a:pt x="148" y="398"/>
                </a:lnTo>
                <a:lnTo>
                  <a:pt x="150" y="398"/>
                </a:lnTo>
                <a:lnTo>
                  <a:pt x="152" y="398"/>
                </a:lnTo>
                <a:lnTo>
                  <a:pt x="154" y="398"/>
                </a:lnTo>
                <a:lnTo>
                  <a:pt x="156" y="398"/>
                </a:lnTo>
                <a:lnTo>
                  <a:pt x="158" y="398"/>
                </a:lnTo>
                <a:lnTo>
                  <a:pt x="160" y="398"/>
                </a:lnTo>
                <a:lnTo>
                  <a:pt x="162" y="398"/>
                </a:lnTo>
                <a:lnTo>
                  <a:pt x="164" y="398"/>
                </a:lnTo>
                <a:lnTo>
                  <a:pt x="166" y="398"/>
                </a:lnTo>
                <a:lnTo>
                  <a:pt x="168" y="398"/>
                </a:lnTo>
                <a:lnTo>
                  <a:pt x="170" y="398"/>
                </a:lnTo>
                <a:lnTo>
                  <a:pt x="172" y="398"/>
                </a:lnTo>
                <a:lnTo>
                  <a:pt x="174" y="398"/>
                </a:lnTo>
                <a:lnTo>
                  <a:pt x="176" y="398"/>
                </a:lnTo>
                <a:lnTo>
                  <a:pt x="178" y="398"/>
                </a:lnTo>
                <a:lnTo>
                  <a:pt x="180" y="398"/>
                </a:lnTo>
                <a:lnTo>
                  <a:pt x="182" y="398"/>
                </a:lnTo>
                <a:lnTo>
                  <a:pt x="184" y="398"/>
                </a:lnTo>
                <a:lnTo>
                  <a:pt x="186" y="398"/>
                </a:lnTo>
                <a:lnTo>
                  <a:pt x="188" y="398"/>
                </a:lnTo>
                <a:lnTo>
                  <a:pt x="190" y="397"/>
                </a:lnTo>
                <a:lnTo>
                  <a:pt x="192" y="397"/>
                </a:lnTo>
                <a:lnTo>
                  <a:pt x="194" y="397"/>
                </a:lnTo>
                <a:lnTo>
                  <a:pt x="196" y="397"/>
                </a:lnTo>
                <a:lnTo>
                  <a:pt x="198" y="397"/>
                </a:lnTo>
                <a:lnTo>
                  <a:pt x="200" y="397"/>
                </a:lnTo>
                <a:lnTo>
                  <a:pt x="202" y="397"/>
                </a:lnTo>
                <a:lnTo>
                  <a:pt x="204" y="397"/>
                </a:lnTo>
                <a:lnTo>
                  <a:pt x="206" y="397"/>
                </a:lnTo>
                <a:lnTo>
                  <a:pt x="208" y="397"/>
                </a:lnTo>
                <a:lnTo>
                  <a:pt x="210" y="397"/>
                </a:lnTo>
                <a:lnTo>
                  <a:pt x="212" y="397"/>
                </a:lnTo>
                <a:lnTo>
                  <a:pt x="214" y="397"/>
                </a:lnTo>
                <a:lnTo>
                  <a:pt x="216" y="397"/>
                </a:lnTo>
                <a:lnTo>
                  <a:pt x="218" y="397"/>
                </a:lnTo>
                <a:lnTo>
                  <a:pt x="220" y="397"/>
                </a:lnTo>
                <a:lnTo>
                  <a:pt x="222" y="397"/>
                </a:lnTo>
                <a:lnTo>
                  <a:pt x="224" y="397"/>
                </a:lnTo>
                <a:lnTo>
                  <a:pt x="226" y="397"/>
                </a:lnTo>
                <a:lnTo>
                  <a:pt x="228" y="397"/>
                </a:lnTo>
                <a:lnTo>
                  <a:pt x="230" y="397"/>
                </a:lnTo>
                <a:lnTo>
                  <a:pt x="232" y="397"/>
                </a:lnTo>
                <a:lnTo>
                  <a:pt x="234" y="397"/>
                </a:lnTo>
                <a:lnTo>
                  <a:pt x="236" y="397"/>
                </a:lnTo>
                <a:lnTo>
                  <a:pt x="238" y="397"/>
                </a:lnTo>
                <a:lnTo>
                  <a:pt x="240" y="397"/>
                </a:lnTo>
                <a:lnTo>
                  <a:pt x="242" y="397"/>
                </a:lnTo>
                <a:lnTo>
                  <a:pt x="244" y="397"/>
                </a:lnTo>
                <a:lnTo>
                  <a:pt x="246" y="397"/>
                </a:lnTo>
                <a:lnTo>
                  <a:pt x="248" y="397"/>
                </a:lnTo>
                <a:lnTo>
                  <a:pt x="250" y="397"/>
                </a:lnTo>
                <a:lnTo>
                  <a:pt x="252" y="397"/>
                </a:lnTo>
                <a:lnTo>
                  <a:pt x="254" y="397"/>
                </a:lnTo>
                <a:lnTo>
                  <a:pt x="256" y="397"/>
                </a:lnTo>
                <a:lnTo>
                  <a:pt x="258" y="396"/>
                </a:lnTo>
                <a:lnTo>
                  <a:pt x="260" y="396"/>
                </a:lnTo>
                <a:lnTo>
                  <a:pt x="262" y="396"/>
                </a:lnTo>
                <a:lnTo>
                  <a:pt x="264" y="396"/>
                </a:lnTo>
                <a:lnTo>
                  <a:pt x="266" y="396"/>
                </a:lnTo>
                <a:lnTo>
                  <a:pt x="268" y="396"/>
                </a:lnTo>
                <a:lnTo>
                  <a:pt x="270" y="396"/>
                </a:lnTo>
                <a:lnTo>
                  <a:pt x="272" y="396"/>
                </a:lnTo>
                <a:lnTo>
                  <a:pt x="274" y="396"/>
                </a:lnTo>
                <a:lnTo>
                  <a:pt x="276" y="396"/>
                </a:lnTo>
                <a:lnTo>
                  <a:pt x="278" y="396"/>
                </a:lnTo>
                <a:lnTo>
                  <a:pt x="280" y="396"/>
                </a:lnTo>
                <a:lnTo>
                  <a:pt x="282" y="396"/>
                </a:lnTo>
                <a:lnTo>
                  <a:pt x="284" y="396"/>
                </a:lnTo>
                <a:lnTo>
                  <a:pt x="286" y="396"/>
                </a:lnTo>
                <a:lnTo>
                  <a:pt x="288" y="396"/>
                </a:lnTo>
                <a:lnTo>
                  <a:pt x="290" y="396"/>
                </a:lnTo>
                <a:lnTo>
                  <a:pt x="292" y="396"/>
                </a:lnTo>
                <a:lnTo>
                  <a:pt x="294" y="396"/>
                </a:lnTo>
                <a:lnTo>
                  <a:pt x="296" y="396"/>
                </a:lnTo>
                <a:lnTo>
                  <a:pt x="298" y="396"/>
                </a:lnTo>
                <a:lnTo>
                  <a:pt x="300" y="395"/>
                </a:lnTo>
                <a:lnTo>
                  <a:pt x="302" y="395"/>
                </a:lnTo>
                <a:lnTo>
                  <a:pt x="304" y="395"/>
                </a:lnTo>
                <a:lnTo>
                  <a:pt x="306" y="395"/>
                </a:lnTo>
                <a:lnTo>
                  <a:pt x="308" y="395"/>
                </a:lnTo>
                <a:lnTo>
                  <a:pt x="310" y="395"/>
                </a:lnTo>
                <a:lnTo>
                  <a:pt x="312" y="395"/>
                </a:lnTo>
                <a:lnTo>
                  <a:pt x="314" y="395"/>
                </a:lnTo>
                <a:lnTo>
                  <a:pt x="316" y="395"/>
                </a:lnTo>
                <a:lnTo>
                  <a:pt x="318" y="395"/>
                </a:lnTo>
                <a:lnTo>
                  <a:pt x="320" y="395"/>
                </a:lnTo>
                <a:lnTo>
                  <a:pt x="322" y="395"/>
                </a:lnTo>
                <a:lnTo>
                  <a:pt x="324" y="395"/>
                </a:lnTo>
                <a:lnTo>
                  <a:pt x="326" y="395"/>
                </a:lnTo>
                <a:lnTo>
                  <a:pt x="328" y="395"/>
                </a:lnTo>
                <a:lnTo>
                  <a:pt x="330" y="395"/>
                </a:lnTo>
                <a:lnTo>
                  <a:pt x="332" y="394"/>
                </a:lnTo>
                <a:lnTo>
                  <a:pt x="334" y="394"/>
                </a:lnTo>
                <a:lnTo>
                  <a:pt x="336" y="394"/>
                </a:lnTo>
                <a:lnTo>
                  <a:pt x="338" y="394"/>
                </a:lnTo>
                <a:lnTo>
                  <a:pt x="340" y="394"/>
                </a:lnTo>
                <a:lnTo>
                  <a:pt x="342" y="394"/>
                </a:lnTo>
                <a:lnTo>
                  <a:pt x="344" y="394"/>
                </a:lnTo>
                <a:lnTo>
                  <a:pt x="346" y="394"/>
                </a:lnTo>
                <a:lnTo>
                  <a:pt x="348" y="394"/>
                </a:lnTo>
                <a:lnTo>
                  <a:pt x="350" y="394"/>
                </a:lnTo>
                <a:lnTo>
                  <a:pt x="352" y="394"/>
                </a:lnTo>
                <a:lnTo>
                  <a:pt x="354" y="394"/>
                </a:lnTo>
                <a:lnTo>
                  <a:pt x="356" y="393"/>
                </a:lnTo>
                <a:lnTo>
                  <a:pt x="358" y="393"/>
                </a:lnTo>
                <a:lnTo>
                  <a:pt x="360" y="393"/>
                </a:lnTo>
                <a:lnTo>
                  <a:pt x="362" y="393"/>
                </a:lnTo>
                <a:lnTo>
                  <a:pt x="364" y="393"/>
                </a:lnTo>
                <a:lnTo>
                  <a:pt x="366" y="393"/>
                </a:lnTo>
                <a:lnTo>
                  <a:pt x="368" y="393"/>
                </a:lnTo>
                <a:lnTo>
                  <a:pt x="370" y="393"/>
                </a:lnTo>
                <a:lnTo>
                  <a:pt x="372" y="393"/>
                </a:lnTo>
                <a:lnTo>
                  <a:pt x="374" y="392"/>
                </a:lnTo>
                <a:lnTo>
                  <a:pt x="376" y="392"/>
                </a:lnTo>
                <a:lnTo>
                  <a:pt x="378" y="392"/>
                </a:lnTo>
                <a:lnTo>
                  <a:pt x="380" y="392"/>
                </a:lnTo>
                <a:lnTo>
                  <a:pt x="382" y="392"/>
                </a:lnTo>
                <a:lnTo>
                  <a:pt x="384" y="392"/>
                </a:lnTo>
                <a:lnTo>
                  <a:pt x="386" y="392"/>
                </a:lnTo>
                <a:lnTo>
                  <a:pt x="388" y="392"/>
                </a:lnTo>
                <a:lnTo>
                  <a:pt x="390" y="391"/>
                </a:lnTo>
                <a:lnTo>
                  <a:pt x="392" y="391"/>
                </a:lnTo>
                <a:lnTo>
                  <a:pt x="394" y="391"/>
                </a:lnTo>
                <a:lnTo>
                  <a:pt x="396" y="391"/>
                </a:lnTo>
                <a:lnTo>
                  <a:pt x="398" y="391"/>
                </a:lnTo>
                <a:lnTo>
                  <a:pt x="400" y="391"/>
                </a:lnTo>
                <a:lnTo>
                  <a:pt x="402" y="390"/>
                </a:lnTo>
                <a:lnTo>
                  <a:pt x="404" y="390"/>
                </a:lnTo>
                <a:lnTo>
                  <a:pt x="406" y="390"/>
                </a:lnTo>
                <a:lnTo>
                  <a:pt x="408" y="390"/>
                </a:lnTo>
                <a:lnTo>
                  <a:pt x="410" y="390"/>
                </a:lnTo>
                <a:lnTo>
                  <a:pt x="412" y="389"/>
                </a:lnTo>
                <a:lnTo>
                  <a:pt x="414" y="389"/>
                </a:lnTo>
                <a:lnTo>
                  <a:pt x="416" y="389"/>
                </a:lnTo>
                <a:lnTo>
                  <a:pt x="418" y="389"/>
                </a:lnTo>
                <a:lnTo>
                  <a:pt x="420" y="389"/>
                </a:lnTo>
                <a:lnTo>
                  <a:pt x="422" y="388"/>
                </a:lnTo>
                <a:lnTo>
                  <a:pt x="424" y="388"/>
                </a:lnTo>
                <a:lnTo>
                  <a:pt x="426" y="388"/>
                </a:lnTo>
                <a:lnTo>
                  <a:pt x="428" y="388"/>
                </a:lnTo>
                <a:lnTo>
                  <a:pt x="430" y="387"/>
                </a:lnTo>
                <a:lnTo>
                  <a:pt x="432" y="387"/>
                </a:lnTo>
                <a:lnTo>
                  <a:pt x="434" y="387"/>
                </a:lnTo>
                <a:lnTo>
                  <a:pt x="436" y="387"/>
                </a:lnTo>
                <a:lnTo>
                  <a:pt x="438" y="386"/>
                </a:lnTo>
                <a:lnTo>
                  <a:pt x="440" y="386"/>
                </a:lnTo>
                <a:lnTo>
                  <a:pt x="442" y="386"/>
                </a:lnTo>
                <a:lnTo>
                  <a:pt x="444" y="385"/>
                </a:lnTo>
                <a:lnTo>
                  <a:pt x="446" y="385"/>
                </a:lnTo>
                <a:lnTo>
                  <a:pt x="448" y="385"/>
                </a:lnTo>
                <a:lnTo>
                  <a:pt x="450" y="384"/>
                </a:lnTo>
                <a:lnTo>
                  <a:pt x="452" y="384"/>
                </a:lnTo>
                <a:lnTo>
                  <a:pt x="454" y="384"/>
                </a:lnTo>
                <a:lnTo>
                  <a:pt x="456" y="383"/>
                </a:lnTo>
                <a:lnTo>
                  <a:pt x="458" y="383"/>
                </a:lnTo>
                <a:lnTo>
                  <a:pt x="460" y="383"/>
                </a:lnTo>
                <a:lnTo>
                  <a:pt x="462" y="382"/>
                </a:lnTo>
                <a:lnTo>
                  <a:pt x="464" y="382"/>
                </a:lnTo>
                <a:lnTo>
                  <a:pt x="466" y="381"/>
                </a:lnTo>
                <a:lnTo>
                  <a:pt x="468" y="381"/>
                </a:lnTo>
                <a:lnTo>
                  <a:pt x="470" y="380"/>
                </a:lnTo>
                <a:lnTo>
                  <a:pt x="472" y="380"/>
                </a:lnTo>
                <a:lnTo>
                  <a:pt x="474" y="379"/>
                </a:lnTo>
                <a:lnTo>
                  <a:pt x="476" y="379"/>
                </a:lnTo>
                <a:lnTo>
                  <a:pt x="478" y="378"/>
                </a:lnTo>
                <a:lnTo>
                  <a:pt x="480" y="377"/>
                </a:lnTo>
                <a:lnTo>
                  <a:pt x="482" y="377"/>
                </a:lnTo>
                <a:lnTo>
                  <a:pt x="484" y="376"/>
                </a:lnTo>
                <a:lnTo>
                  <a:pt x="486" y="375"/>
                </a:lnTo>
                <a:lnTo>
                  <a:pt x="488" y="375"/>
                </a:lnTo>
                <a:lnTo>
                  <a:pt x="490" y="374"/>
                </a:lnTo>
                <a:lnTo>
                  <a:pt x="492" y="373"/>
                </a:lnTo>
                <a:lnTo>
                  <a:pt x="494" y="372"/>
                </a:lnTo>
                <a:lnTo>
                  <a:pt x="496" y="371"/>
                </a:lnTo>
                <a:lnTo>
                  <a:pt x="498" y="370"/>
                </a:lnTo>
                <a:lnTo>
                  <a:pt x="500" y="370"/>
                </a:lnTo>
                <a:lnTo>
                  <a:pt x="502" y="369"/>
                </a:lnTo>
                <a:lnTo>
                  <a:pt x="504" y="367"/>
                </a:lnTo>
                <a:lnTo>
                  <a:pt x="506" y="366"/>
                </a:lnTo>
                <a:lnTo>
                  <a:pt x="508" y="365"/>
                </a:lnTo>
                <a:lnTo>
                  <a:pt x="510" y="364"/>
                </a:lnTo>
                <a:lnTo>
                  <a:pt x="512" y="363"/>
                </a:lnTo>
                <a:lnTo>
                  <a:pt x="514" y="361"/>
                </a:lnTo>
                <a:lnTo>
                  <a:pt x="516" y="360"/>
                </a:lnTo>
                <a:lnTo>
                  <a:pt x="518" y="358"/>
                </a:lnTo>
                <a:lnTo>
                  <a:pt x="520" y="357"/>
                </a:lnTo>
                <a:lnTo>
                  <a:pt x="522" y="355"/>
                </a:lnTo>
                <a:lnTo>
                  <a:pt x="524" y="353"/>
                </a:lnTo>
                <a:lnTo>
                  <a:pt x="526" y="351"/>
                </a:lnTo>
                <a:lnTo>
                  <a:pt x="528" y="349"/>
                </a:lnTo>
                <a:lnTo>
                  <a:pt x="530" y="347"/>
                </a:lnTo>
                <a:lnTo>
                  <a:pt x="532" y="345"/>
                </a:lnTo>
                <a:lnTo>
                  <a:pt x="534" y="342"/>
                </a:lnTo>
                <a:lnTo>
                  <a:pt x="536" y="340"/>
                </a:lnTo>
                <a:lnTo>
                  <a:pt x="538" y="337"/>
                </a:lnTo>
                <a:lnTo>
                  <a:pt x="540" y="334"/>
                </a:lnTo>
                <a:lnTo>
                  <a:pt x="542" y="331"/>
                </a:lnTo>
                <a:lnTo>
                  <a:pt x="544" y="327"/>
                </a:lnTo>
                <a:lnTo>
                  <a:pt x="546" y="324"/>
                </a:lnTo>
                <a:lnTo>
                  <a:pt x="548" y="320"/>
                </a:lnTo>
                <a:lnTo>
                  <a:pt x="550" y="315"/>
                </a:lnTo>
                <a:lnTo>
                  <a:pt x="552" y="311"/>
                </a:lnTo>
                <a:lnTo>
                  <a:pt x="554" y="305"/>
                </a:lnTo>
                <a:lnTo>
                  <a:pt x="556" y="300"/>
                </a:lnTo>
                <a:lnTo>
                  <a:pt x="558" y="294"/>
                </a:lnTo>
                <a:lnTo>
                  <a:pt x="560" y="287"/>
                </a:lnTo>
                <a:lnTo>
                  <a:pt x="562" y="280"/>
                </a:lnTo>
                <a:lnTo>
                  <a:pt x="564" y="272"/>
                </a:lnTo>
                <a:lnTo>
                  <a:pt x="566" y="263"/>
                </a:lnTo>
                <a:lnTo>
                  <a:pt x="568" y="253"/>
                </a:lnTo>
                <a:lnTo>
                  <a:pt x="570" y="243"/>
                </a:lnTo>
                <a:lnTo>
                  <a:pt x="572" y="230"/>
                </a:lnTo>
                <a:lnTo>
                  <a:pt x="574" y="217"/>
                </a:lnTo>
                <a:lnTo>
                  <a:pt x="575" y="209"/>
                </a:lnTo>
                <a:lnTo>
                  <a:pt x="576" y="202"/>
                </a:lnTo>
                <a:lnTo>
                  <a:pt x="577" y="193"/>
                </a:lnTo>
                <a:lnTo>
                  <a:pt x="578" y="184"/>
                </a:lnTo>
                <a:lnTo>
                  <a:pt x="579" y="175"/>
                </a:lnTo>
                <a:lnTo>
                  <a:pt x="580" y="165"/>
                </a:lnTo>
                <a:lnTo>
                  <a:pt x="581" y="154"/>
                </a:lnTo>
                <a:lnTo>
                  <a:pt x="582" y="142"/>
                </a:lnTo>
                <a:lnTo>
                  <a:pt x="583" y="130"/>
                </a:lnTo>
                <a:lnTo>
                  <a:pt x="584" y="117"/>
                </a:lnTo>
                <a:lnTo>
                  <a:pt x="584" y="110"/>
                </a:lnTo>
                <a:lnTo>
                  <a:pt x="585" y="102"/>
                </a:lnTo>
                <a:lnTo>
                  <a:pt x="585" y="95"/>
                </a:lnTo>
                <a:lnTo>
                  <a:pt x="586" y="87"/>
                </a:lnTo>
                <a:lnTo>
                  <a:pt x="586" y="79"/>
                </a:lnTo>
                <a:lnTo>
                  <a:pt x="587" y="70"/>
                </a:lnTo>
                <a:lnTo>
                  <a:pt x="587" y="61"/>
                </a:lnTo>
                <a:lnTo>
                  <a:pt x="588" y="52"/>
                </a:lnTo>
                <a:lnTo>
                  <a:pt x="588" y="42"/>
                </a:lnTo>
                <a:lnTo>
                  <a:pt x="589" y="32"/>
                </a:lnTo>
                <a:lnTo>
                  <a:pt x="589" y="22"/>
                </a:lnTo>
                <a:lnTo>
                  <a:pt x="590" y="11"/>
                </a:lnTo>
                <a:lnTo>
                  <a:pt x="590" y="0"/>
                </a:lnTo>
              </a:path>
            </a:pathLst>
          </a:custGeom>
          <a:noFill/>
          <a:ln w="2540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9" name="Text Box 15"/>
          <p:cNvSpPr txBox="1">
            <a:spLocks noChangeArrowheads="1"/>
          </p:cNvSpPr>
          <p:nvPr/>
        </p:nvSpPr>
        <p:spPr bwMode="auto">
          <a:xfrm>
            <a:off x="4513250" y="5306634"/>
            <a:ext cx="39469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 smtClean="0">
                <a:solidFill>
                  <a:srgbClr val="FF0000"/>
                </a:solidFill>
                <a:latin typeface="+mj-lt"/>
              </a:rPr>
              <a:t>There are no x-intercepts, so no VA</a:t>
            </a:r>
          </a:p>
        </p:txBody>
      </p:sp>
      <p:sp>
        <p:nvSpPr>
          <p:cNvPr id="220" name="Text Box 15"/>
          <p:cNvSpPr txBox="1">
            <a:spLocks noChangeArrowheads="1"/>
          </p:cNvSpPr>
          <p:nvPr/>
        </p:nvSpPr>
        <p:spPr bwMode="auto">
          <a:xfrm>
            <a:off x="4570649" y="5696540"/>
            <a:ext cx="2815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 smtClean="0">
                <a:solidFill>
                  <a:srgbClr val="FF0000"/>
                </a:solidFill>
                <a:latin typeface="+mj-lt"/>
              </a:rPr>
              <a:t>Only one invariant point</a:t>
            </a:r>
          </a:p>
        </p:txBody>
      </p:sp>
      <p:sp>
        <p:nvSpPr>
          <p:cNvPr id="221" name="Oval 220"/>
          <p:cNvSpPr/>
          <p:nvPr/>
        </p:nvSpPr>
        <p:spPr>
          <a:xfrm>
            <a:off x="6686588" y="3424725"/>
            <a:ext cx="92075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2" name="Freeform 181"/>
          <p:cNvSpPr>
            <a:spLocks/>
          </p:cNvSpPr>
          <p:nvPr/>
        </p:nvSpPr>
        <p:spPr bwMode="auto">
          <a:xfrm flipV="1">
            <a:off x="4572000" y="3146960"/>
            <a:ext cx="4298867" cy="296882"/>
          </a:xfrm>
          <a:custGeom>
            <a:avLst/>
            <a:gdLst/>
            <a:ahLst/>
            <a:cxnLst>
              <a:cxn ang="0">
                <a:pos x="18" y="77"/>
              </a:cxn>
              <a:cxn ang="0">
                <a:pos x="38" y="77"/>
              </a:cxn>
              <a:cxn ang="0">
                <a:pos x="58" y="77"/>
              </a:cxn>
              <a:cxn ang="0">
                <a:pos x="78" y="76"/>
              </a:cxn>
              <a:cxn ang="0">
                <a:pos x="98" y="76"/>
              </a:cxn>
              <a:cxn ang="0">
                <a:pos x="118" y="76"/>
              </a:cxn>
              <a:cxn ang="0">
                <a:pos x="138" y="76"/>
              </a:cxn>
              <a:cxn ang="0">
                <a:pos x="158" y="76"/>
              </a:cxn>
              <a:cxn ang="0">
                <a:pos x="178" y="76"/>
              </a:cxn>
              <a:cxn ang="0">
                <a:pos x="198" y="75"/>
              </a:cxn>
              <a:cxn ang="0">
                <a:pos x="218" y="75"/>
              </a:cxn>
              <a:cxn ang="0">
                <a:pos x="238" y="75"/>
              </a:cxn>
              <a:cxn ang="0">
                <a:pos x="258" y="75"/>
              </a:cxn>
              <a:cxn ang="0">
                <a:pos x="278" y="74"/>
              </a:cxn>
              <a:cxn ang="0">
                <a:pos x="298" y="74"/>
              </a:cxn>
              <a:cxn ang="0">
                <a:pos x="318" y="73"/>
              </a:cxn>
              <a:cxn ang="0">
                <a:pos x="338" y="73"/>
              </a:cxn>
              <a:cxn ang="0">
                <a:pos x="358" y="72"/>
              </a:cxn>
              <a:cxn ang="0">
                <a:pos x="378" y="71"/>
              </a:cxn>
              <a:cxn ang="0">
                <a:pos x="398" y="70"/>
              </a:cxn>
              <a:cxn ang="0">
                <a:pos x="418" y="68"/>
              </a:cxn>
              <a:cxn ang="0">
                <a:pos x="438" y="66"/>
              </a:cxn>
              <a:cxn ang="0">
                <a:pos x="458" y="64"/>
              </a:cxn>
              <a:cxn ang="0">
                <a:pos x="478" y="61"/>
              </a:cxn>
              <a:cxn ang="0">
                <a:pos x="498" y="57"/>
              </a:cxn>
              <a:cxn ang="0">
                <a:pos x="518" y="51"/>
              </a:cxn>
              <a:cxn ang="0">
                <a:pos x="538" y="43"/>
              </a:cxn>
              <a:cxn ang="0">
                <a:pos x="558" y="33"/>
              </a:cxn>
              <a:cxn ang="0">
                <a:pos x="578" y="21"/>
              </a:cxn>
              <a:cxn ang="0">
                <a:pos x="598" y="8"/>
              </a:cxn>
              <a:cxn ang="0">
                <a:pos x="618" y="1"/>
              </a:cxn>
              <a:cxn ang="0">
                <a:pos x="638" y="2"/>
              </a:cxn>
              <a:cxn ang="0">
                <a:pos x="658" y="12"/>
              </a:cxn>
              <a:cxn ang="0">
                <a:pos x="678" y="25"/>
              </a:cxn>
              <a:cxn ang="0">
                <a:pos x="698" y="36"/>
              </a:cxn>
              <a:cxn ang="0">
                <a:pos x="718" y="46"/>
              </a:cxn>
              <a:cxn ang="0">
                <a:pos x="738" y="53"/>
              </a:cxn>
              <a:cxn ang="0">
                <a:pos x="758" y="58"/>
              </a:cxn>
              <a:cxn ang="0">
                <a:pos x="778" y="62"/>
              </a:cxn>
              <a:cxn ang="0">
                <a:pos x="798" y="65"/>
              </a:cxn>
              <a:cxn ang="0">
                <a:pos x="818" y="67"/>
              </a:cxn>
              <a:cxn ang="0">
                <a:pos x="838" y="69"/>
              </a:cxn>
              <a:cxn ang="0">
                <a:pos x="858" y="70"/>
              </a:cxn>
              <a:cxn ang="0">
                <a:pos x="878" y="71"/>
              </a:cxn>
              <a:cxn ang="0">
                <a:pos x="898" y="72"/>
              </a:cxn>
              <a:cxn ang="0">
                <a:pos x="918" y="73"/>
              </a:cxn>
              <a:cxn ang="0">
                <a:pos x="938" y="73"/>
              </a:cxn>
              <a:cxn ang="0">
                <a:pos x="958" y="74"/>
              </a:cxn>
              <a:cxn ang="0">
                <a:pos x="978" y="74"/>
              </a:cxn>
              <a:cxn ang="0">
                <a:pos x="998" y="75"/>
              </a:cxn>
              <a:cxn ang="0">
                <a:pos x="1018" y="75"/>
              </a:cxn>
              <a:cxn ang="0">
                <a:pos x="1038" y="75"/>
              </a:cxn>
              <a:cxn ang="0">
                <a:pos x="1058" y="76"/>
              </a:cxn>
              <a:cxn ang="0">
                <a:pos x="1078" y="76"/>
              </a:cxn>
              <a:cxn ang="0">
                <a:pos x="1098" y="76"/>
              </a:cxn>
              <a:cxn ang="0">
                <a:pos x="1118" y="76"/>
              </a:cxn>
              <a:cxn ang="0">
                <a:pos x="1138" y="76"/>
              </a:cxn>
              <a:cxn ang="0">
                <a:pos x="1158" y="76"/>
              </a:cxn>
              <a:cxn ang="0">
                <a:pos x="1178" y="76"/>
              </a:cxn>
              <a:cxn ang="0">
                <a:pos x="1198" y="77"/>
              </a:cxn>
              <a:cxn ang="0">
                <a:pos x="1218" y="77"/>
              </a:cxn>
              <a:cxn ang="0">
                <a:pos x="1238" y="77"/>
              </a:cxn>
            </a:cxnLst>
            <a:rect l="0" t="0" r="r" b="b"/>
            <a:pathLst>
              <a:path w="1251" h="77">
                <a:moveTo>
                  <a:pt x="0" y="77"/>
                </a:moveTo>
                <a:lnTo>
                  <a:pt x="2" y="77"/>
                </a:lnTo>
                <a:lnTo>
                  <a:pt x="4" y="77"/>
                </a:lnTo>
                <a:lnTo>
                  <a:pt x="6" y="77"/>
                </a:lnTo>
                <a:lnTo>
                  <a:pt x="8" y="77"/>
                </a:lnTo>
                <a:lnTo>
                  <a:pt x="10" y="77"/>
                </a:lnTo>
                <a:lnTo>
                  <a:pt x="12" y="77"/>
                </a:lnTo>
                <a:lnTo>
                  <a:pt x="14" y="77"/>
                </a:lnTo>
                <a:lnTo>
                  <a:pt x="16" y="77"/>
                </a:lnTo>
                <a:lnTo>
                  <a:pt x="18" y="77"/>
                </a:lnTo>
                <a:lnTo>
                  <a:pt x="20" y="77"/>
                </a:lnTo>
                <a:lnTo>
                  <a:pt x="22" y="77"/>
                </a:lnTo>
                <a:lnTo>
                  <a:pt x="24" y="77"/>
                </a:lnTo>
                <a:lnTo>
                  <a:pt x="26" y="77"/>
                </a:lnTo>
                <a:lnTo>
                  <a:pt x="28" y="77"/>
                </a:lnTo>
                <a:lnTo>
                  <a:pt x="30" y="77"/>
                </a:lnTo>
                <a:lnTo>
                  <a:pt x="32" y="77"/>
                </a:lnTo>
                <a:lnTo>
                  <a:pt x="34" y="77"/>
                </a:lnTo>
                <a:lnTo>
                  <a:pt x="36" y="77"/>
                </a:lnTo>
                <a:lnTo>
                  <a:pt x="38" y="77"/>
                </a:lnTo>
                <a:lnTo>
                  <a:pt x="40" y="77"/>
                </a:lnTo>
                <a:lnTo>
                  <a:pt x="42" y="77"/>
                </a:lnTo>
                <a:lnTo>
                  <a:pt x="44" y="77"/>
                </a:lnTo>
                <a:lnTo>
                  <a:pt x="46" y="77"/>
                </a:lnTo>
                <a:lnTo>
                  <a:pt x="48" y="77"/>
                </a:lnTo>
                <a:lnTo>
                  <a:pt x="50" y="77"/>
                </a:lnTo>
                <a:lnTo>
                  <a:pt x="52" y="77"/>
                </a:lnTo>
                <a:lnTo>
                  <a:pt x="54" y="77"/>
                </a:lnTo>
                <a:lnTo>
                  <a:pt x="56" y="77"/>
                </a:lnTo>
                <a:lnTo>
                  <a:pt x="58" y="77"/>
                </a:lnTo>
                <a:lnTo>
                  <a:pt x="60" y="77"/>
                </a:lnTo>
                <a:lnTo>
                  <a:pt x="62" y="77"/>
                </a:lnTo>
                <a:lnTo>
                  <a:pt x="64" y="77"/>
                </a:lnTo>
                <a:lnTo>
                  <a:pt x="66" y="77"/>
                </a:lnTo>
                <a:lnTo>
                  <a:pt x="68" y="76"/>
                </a:lnTo>
                <a:lnTo>
                  <a:pt x="70" y="76"/>
                </a:lnTo>
                <a:lnTo>
                  <a:pt x="72" y="76"/>
                </a:lnTo>
                <a:lnTo>
                  <a:pt x="74" y="76"/>
                </a:lnTo>
                <a:lnTo>
                  <a:pt x="76" y="76"/>
                </a:lnTo>
                <a:lnTo>
                  <a:pt x="78" y="76"/>
                </a:lnTo>
                <a:lnTo>
                  <a:pt x="80" y="76"/>
                </a:lnTo>
                <a:lnTo>
                  <a:pt x="82" y="76"/>
                </a:lnTo>
                <a:lnTo>
                  <a:pt x="84" y="76"/>
                </a:lnTo>
                <a:lnTo>
                  <a:pt x="86" y="76"/>
                </a:lnTo>
                <a:lnTo>
                  <a:pt x="88" y="76"/>
                </a:lnTo>
                <a:lnTo>
                  <a:pt x="90" y="76"/>
                </a:lnTo>
                <a:lnTo>
                  <a:pt x="92" y="76"/>
                </a:lnTo>
                <a:lnTo>
                  <a:pt x="94" y="76"/>
                </a:lnTo>
                <a:lnTo>
                  <a:pt x="96" y="76"/>
                </a:lnTo>
                <a:lnTo>
                  <a:pt x="98" y="76"/>
                </a:lnTo>
                <a:lnTo>
                  <a:pt x="100" y="76"/>
                </a:lnTo>
                <a:lnTo>
                  <a:pt x="102" y="76"/>
                </a:lnTo>
                <a:lnTo>
                  <a:pt x="104" y="76"/>
                </a:lnTo>
                <a:lnTo>
                  <a:pt x="106" y="76"/>
                </a:lnTo>
                <a:lnTo>
                  <a:pt x="108" y="76"/>
                </a:lnTo>
                <a:lnTo>
                  <a:pt x="110" y="76"/>
                </a:lnTo>
                <a:lnTo>
                  <a:pt x="112" y="76"/>
                </a:lnTo>
                <a:lnTo>
                  <a:pt x="114" y="76"/>
                </a:lnTo>
                <a:lnTo>
                  <a:pt x="116" y="76"/>
                </a:lnTo>
                <a:lnTo>
                  <a:pt x="118" y="76"/>
                </a:lnTo>
                <a:lnTo>
                  <a:pt x="120" y="76"/>
                </a:lnTo>
                <a:lnTo>
                  <a:pt x="122" y="76"/>
                </a:lnTo>
                <a:lnTo>
                  <a:pt x="124" y="76"/>
                </a:lnTo>
                <a:lnTo>
                  <a:pt x="126" y="76"/>
                </a:lnTo>
                <a:lnTo>
                  <a:pt x="128" y="76"/>
                </a:lnTo>
                <a:lnTo>
                  <a:pt x="130" y="76"/>
                </a:lnTo>
                <a:lnTo>
                  <a:pt x="132" y="76"/>
                </a:lnTo>
                <a:lnTo>
                  <a:pt x="134" y="76"/>
                </a:lnTo>
                <a:lnTo>
                  <a:pt x="136" y="76"/>
                </a:lnTo>
                <a:lnTo>
                  <a:pt x="138" y="76"/>
                </a:lnTo>
                <a:lnTo>
                  <a:pt x="140" y="76"/>
                </a:lnTo>
                <a:lnTo>
                  <a:pt x="142" y="76"/>
                </a:lnTo>
                <a:lnTo>
                  <a:pt x="144" y="76"/>
                </a:lnTo>
                <a:lnTo>
                  <a:pt x="146" y="76"/>
                </a:lnTo>
                <a:lnTo>
                  <a:pt x="148" y="76"/>
                </a:lnTo>
                <a:lnTo>
                  <a:pt x="150" y="76"/>
                </a:lnTo>
                <a:lnTo>
                  <a:pt x="152" y="76"/>
                </a:lnTo>
                <a:lnTo>
                  <a:pt x="154" y="76"/>
                </a:lnTo>
                <a:lnTo>
                  <a:pt x="156" y="76"/>
                </a:lnTo>
                <a:lnTo>
                  <a:pt x="158" y="76"/>
                </a:lnTo>
                <a:lnTo>
                  <a:pt x="160" y="76"/>
                </a:lnTo>
                <a:lnTo>
                  <a:pt x="162" y="76"/>
                </a:lnTo>
                <a:lnTo>
                  <a:pt x="164" y="76"/>
                </a:lnTo>
                <a:lnTo>
                  <a:pt x="166" y="76"/>
                </a:lnTo>
                <a:lnTo>
                  <a:pt x="168" y="76"/>
                </a:lnTo>
                <a:lnTo>
                  <a:pt x="170" y="76"/>
                </a:lnTo>
                <a:lnTo>
                  <a:pt x="172" y="76"/>
                </a:lnTo>
                <a:lnTo>
                  <a:pt x="174" y="76"/>
                </a:lnTo>
                <a:lnTo>
                  <a:pt x="176" y="76"/>
                </a:lnTo>
                <a:lnTo>
                  <a:pt x="178" y="76"/>
                </a:lnTo>
                <a:lnTo>
                  <a:pt x="180" y="76"/>
                </a:lnTo>
                <a:lnTo>
                  <a:pt x="182" y="76"/>
                </a:lnTo>
                <a:lnTo>
                  <a:pt x="184" y="76"/>
                </a:lnTo>
                <a:lnTo>
                  <a:pt x="186" y="76"/>
                </a:lnTo>
                <a:lnTo>
                  <a:pt x="188" y="76"/>
                </a:lnTo>
                <a:lnTo>
                  <a:pt x="190" y="76"/>
                </a:lnTo>
                <a:lnTo>
                  <a:pt x="192" y="76"/>
                </a:lnTo>
                <a:lnTo>
                  <a:pt x="194" y="76"/>
                </a:lnTo>
                <a:lnTo>
                  <a:pt x="196" y="75"/>
                </a:lnTo>
                <a:lnTo>
                  <a:pt x="198" y="75"/>
                </a:lnTo>
                <a:lnTo>
                  <a:pt x="200" y="75"/>
                </a:lnTo>
                <a:lnTo>
                  <a:pt x="202" y="75"/>
                </a:lnTo>
                <a:lnTo>
                  <a:pt x="204" y="75"/>
                </a:lnTo>
                <a:lnTo>
                  <a:pt x="206" y="75"/>
                </a:lnTo>
                <a:lnTo>
                  <a:pt x="208" y="75"/>
                </a:lnTo>
                <a:lnTo>
                  <a:pt x="210" y="75"/>
                </a:lnTo>
                <a:lnTo>
                  <a:pt x="212" y="75"/>
                </a:lnTo>
                <a:lnTo>
                  <a:pt x="214" y="75"/>
                </a:lnTo>
                <a:lnTo>
                  <a:pt x="216" y="75"/>
                </a:lnTo>
                <a:lnTo>
                  <a:pt x="218" y="75"/>
                </a:lnTo>
                <a:lnTo>
                  <a:pt x="220" y="75"/>
                </a:lnTo>
                <a:lnTo>
                  <a:pt x="222" y="75"/>
                </a:lnTo>
                <a:lnTo>
                  <a:pt x="224" y="75"/>
                </a:lnTo>
                <a:lnTo>
                  <a:pt x="226" y="75"/>
                </a:lnTo>
                <a:lnTo>
                  <a:pt x="228" y="75"/>
                </a:lnTo>
                <a:lnTo>
                  <a:pt x="230" y="75"/>
                </a:lnTo>
                <a:lnTo>
                  <a:pt x="232" y="75"/>
                </a:lnTo>
                <a:lnTo>
                  <a:pt x="234" y="75"/>
                </a:lnTo>
                <a:lnTo>
                  <a:pt x="236" y="75"/>
                </a:lnTo>
                <a:lnTo>
                  <a:pt x="238" y="75"/>
                </a:lnTo>
                <a:lnTo>
                  <a:pt x="240" y="75"/>
                </a:lnTo>
                <a:lnTo>
                  <a:pt x="242" y="75"/>
                </a:lnTo>
                <a:lnTo>
                  <a:pt x="244" y="75"/>
                </a:lnTo>
                <a:lnTo>
                  <a:pt x="246" y="75"/>
                </a:lnTo>
                <a:lnTo>
                  <a:pt x="248" y="75"/>
                </a:lnTo>
                <a:lnTo>
                  <a:pt x="250" y="75"/>
                </a:lnTo>
                <a:lnTo>
                  <a:pt x="252" y="75"/>
                </a:lnTo>
                <a:lnTo>
                  <a:pt x="254" y="75"/>
                </a:lnTo>
                <a:lnTo>
                  <a:pt x="256" y="75"/>
                </a:lnTo>
                <a:lnTo>
                  <a:pt x="258" y="75"/>
                </a:lnTo>
                <a:lnTo>
                  <a:pt x="260" y="75"/>
                </a:lnTo>
                <a:lnTo>
                  <a:pt x="262" y="75"/>
                </a:lnTo>
                <a:lnTo>
                  <a:pt x="264" y="75"/>
                </a:lnTo>
                <a:lnTo>
                  <a:pt x="266" y="74"/>
                </a:lnTo>
                <a:lnTo>
                  <a:pt x="268" y="74"/>
                </a:lnTo>
                <a:lnTo>
                  <a:pt x="270" y="74"/>
                </a:lnTo>
                <a:lnTo>
                  <a:pt x="272" y="74"/>
                </a:lnTo>
                <a:lnTo>
                  <a:pt x="274" y="74"/>
                </a:lnTo>
                <a:lnTo>
                  <a:pt x="276" y="74"/>
                </a:lnTo>
                <a:lnTo>
                  <a:pt x="278" y="74"/>
                </a:lnTo>
                <a:lnTo>
                  <a:pt x="280" y="74"/>
                </a:lnTo>
                <a:lnTo>
                  <a:pt x="282" y="74"/>
                </a:lnTo>
                <a:lnTo>
                  <a:pt x="284" y="74"/>
                </a:lnTo>
                <a:lnTo>
                  <a:pt x="286" y="74"/>
                </a:lnTo>
                <a:lnTo>
                  <a:pt x="288" y="74"/>
                </a:lnTo>
                <a:lnTo>
                  <a:pt x="290" y="74"/>
                </a:lnTo>
                <a:lnTo>
                  <a:pt x="292" y="74"/>
                </a:lnTo>
                <a:lnTo>
                  <a:pt x="294" y="74"/>
                </a:lnTo>
                <a:lnTo>
                  <a:pt x="296" y="74"/>
                </a:lnTo>
                <a:lnTo>
                  <a:pt x="298" y="74"/>
                </a:lnTo>
                <a:lnTo>
                  <a:pt x="300" y="74"/>
                </a:lnTo>
                <a:lnTo>
                  <a:pt x="302" y="74"/>
                </a:lnTo>
                <a:lnTo>
                  <a:pt x="304" y="74"/>
                </a:lnTo>
                <a:lnTo>
                  <a:pt x="306" y="74"/>
                </a:lnTo>
                <a:lnTo>
                  <a:pt x="308" y="74"/>
                </a:lnTo>
                <a:lnTo>
                  <a:pt x="310" y="73"/>
                </a:lnTo>
                <a:lnTo>
                  <a:pt x="312" y="73"/>
                </a:lnTo>
                <a:lnTo>
                  <a:pt x="314" y="73"/>
                </a:lnTo>
                <a:lnTo>
                  <a:pt x="316" y="73"/>
                </a:lnTo>
                <a:lnTo>
                  <a:pt x="318" y="73"/>
                </a:lnTo>
                <a:lnTo>
                  <a:pt x="320" y="73"/>
                </a:lnTo>
                <a:lnTo>
                  <a:pt x="322" y="73"/>
                </a:lnTo>
                <a:lnTo>
                  <a:pt x="324" y="73"/>
                </a:lnTo>
                <a:lnTo>
                  <a:pt x="326" y="73"/>
                </a:lnTo>
                <a:lnTo>
                  <a:pt x="328" y="73"/>
                </a:lnTo>
                <a:lnTo>
                  <a:pt x="330" y="73"/>
                </a:lnTo>
                <a:lnTo>
                  <a:pt x="332" y="73"/>
                </a:lnTo>
                <a:lnTo>
                  <a:pt x="334" y="73"/>
                </a:lnTo>
                <a:lnTo>
                  <a:pt x="336" y="73"/>
                </a:lnTo>
                <a:lnTo>
                  <a:pt x="338" y="73"/>
                </a:lnTo>
                <a:lnTo>
                  <a:pt x="340" y="73"/>
                </a:lnTo>
                <a:lnTo>
                  <a:pt x="342" y="72"/>
                </a:lnTo>
                <a:lnTo>
                  <a:pt x="344" y="72"/>
                </a:lnTo>
                <a:lnTo>
                  <a:pt x="346" y="72"/>
                </a:lnTo>
                <a:lnTo>
                  <a:pt x="348" y="72"/>
                </a:lnTo>
                <a:lnTo>
                  <a:pt x="350" y="72"/>
                </a:lnTo>
                <a:lnTo>
                  <a:pt x="352" y="72"/>
                </a:lnTo>
                <a:lnTo>
                  <a:pt x="354" y="72"/>
                </a:lnTo>
                <a:lnTo>
                  <a:pt x="356" y="72"/>
                </a:lnTo>
                <a:lnTo>
                  <a:pt x="358" y="72"/>
                </a:lnTo>
                <a:lnTo>
                  <a:pt x="360" y="72"/>
                </a:lnTo>
                <a:lnTo>
                  <a:pt x="362" y="72"/>
                </a:lnTo>
                <a:lnTo>
                  <a:pt x="364" y="72"/>
                </a:lnTo>
                <a:lnTo>
                  <a:pt x="366" y="71"/>
                </a:lnTo>
                <a:lnTo>
                  <a:pt x="368" y="71"/>
                </a:lnTo>
                <a:lnTo>
                  <a:pt x="370" y="71"/>
                </a:lnTo>
                <a:lnTo>
                  <a:pt x="372" y="71"/>
                </a:lnTo>
                <a:lnTo>
                  <a:pt x="374" y="71"/>
                </a:lnTo>
                <a:lnTo>
                  <a:pt x="376" y="71"/>
                </a:lnTo>
                <a:lnTo>
                  <a:pt x="378" y="71"/>
                </a:lnTo>
                <a:lnTo>
                  <a:pt x="380" y="71"/>
                </a:lnTo>
                <a:lnTo>
                  <a:pt x="382" y="71"/>
                </a:lnTo>
                <a:lnTo>
                  <a:pt x="384" y="71"/>
                </a:lnTo>
                <a:lnTo>
                  <a:pt x="386" y="70"/>
                </a:lnTo>
                <a:lnTo>
                  <a:pt x="388" y="70"/>
                </a:lnTo>
                <a:lnTo>
                  <a:pt x="390" y="70"/>
                </a:lnTo>
                <a:lnTo>
                  <a:pt x="392" y="70"/>
                </a:lnTo>
                <a:lnTo>
                  <a:pt x="394" y="70"/>
                </a:lnTo>
                <a:lnTo>
                  <a:pt x="396" y="70"/>
                </a:lnTo>
                <a:lnTo>
                  <a:pt x="398" y="70"/>
                </a:lnTo>
                <a:lnTo>
                  <a:pt x="400" y="70"/>
                </a:lnTo>
                <a:lnTo>
                  <a:pt x="402" y="69"/>
                </a:lnTo>
                <a:lnTo>
                  <a:pt x="404" y="69"/>
                </a:lnTo>
                <a:lnTo>
                  <a:pt x="406" y="69"/>
                </a:lnTo>
                <a:lnTo>
                  <a:pt x="408" y="69"/>
                </a:lnTo>
                <a:lnTo>
                  <a:pt x="410" y="69"/>
                </a:lnTo>
                <a:lnTo>
                  <a:pt x="412" y="69"/>
                </a:lnTo>
                <a:lnTo>
                  <a:pt x="414" y="69"/>
                </a:lnTo>
                <a:lnTo>
                  <a:pt x="416" y="68"/>
                </a:lnTo>
                <a:lnTo>
                  <a:pt x="418" y="68"/>
                </a:lnTo>
                <a:lnTo>
                  <a:pt x="420" y="68"/>
                </a:lnTo>
                <a:lnTo>
                  <a:pt x="422" y="68"/>
                </a:lnTo>
                <a:lnTo>
                  <a:pt x="424" y="68"/>
                </a:lnTo>
                <a:lnTo>
                  <a:pt x="426" y="68"/>
                </a:lnTo>
                <a:lnTo>
                  <a:pt x="428" y="67"/>
                </a:lnTo>
                <a:lnTo>
                  <a:pt x="430" y="67"/>
                </a:lnTo>
                <a:lnTo>
                  <a:pt x="432" y="67"/>
                </a:lnTo>
                <a:lnTo>
                  <a:pt x="434" y="67"/>
                </a:lnTo>
                <a:lnTo>
                  <a:pt x="436" y="67"/>
                </a:lnTo>
                <a:lnTo>
                  <a:pt x="438" y="66"/>
                </a:lnTo>
                <a:lnTo>
                  <a:pt x="440" y="66"/>
                </a:lnTo>
                <a:lnTo>
                  <a:pt x="442" y="66"/>
                </a:lnTo>
                <a:lnTo>
                  <a:pt x="444" y="66"/>
                </a:lnTo>
                <a:lnTo>
                  <a:pt x="446" y="66"/>
                </a:lnTo>
                <a:lnTo>
                  <a:pt x="448" y="65"/>
                </a:lnTo>
                <a:lnTo>
                  <a:pt x="450" y="65"/>
                </a:lnTo>
                <a:lnTo>
                  <a:pt x="452" y="65"/>
                </a:lnTo>
                <a:lnTo>
                  <a:pt x="454" y="65"/>
                </a:lnTo>
                <a:lnTo>
                  <a:pt x="456" y="64"/>
                </a:lnTo>
                <a:lnTo>
                  <a:pt x="458" y="64"/>
                </a:lnTo>
                <a:lnTo>
                  <a:pt x="460" y="64"/>
                </a:lnTo>
                <a:lnTo>
                  <a:pt x="462" y="63"/>
                </a:lnTo>
                <a:lnTo>
                  <a:pt x="464" y="63"/>
                </a:lnTo>
                <a:lnTo>
                  <a:pt x="466" y="63"/>
                </a:lnTo>
                <a:lnTo>
                  <a:pt x="468" y="63"/>
                </a:lnTo>
                <a:lnTo>
                  <a:pt x="470" y="62"/>
                </a:lnTo>
                <a:lnTo>
                  <a:pt x="472" y="62"/>
                </a:lnTo>
                <a:lnTo>
                  <a:pt x="474" y="62"/>
                </a:lnTo>
                <a:lnTo>
                  <a:pt x="476" y="61"/>
                </a:lnTo>
                <a:lnTo>
                  <a:pt x="478" y="61"/>
                </a:lnTo>
                <a:lnTo>
                  <a:pt x="480" y="60"/>
                </a:lnTo>
                <a:lnTo>
                  <a:pt x="482" y="60"/>
                </a:lnTo>
                <a:lnTo>
                  <a:pt x="484" y="60"/>
                </a:lnTo>
                <a:lnTo>
                  <a:pt x="486" y="59"/>
                </a:lnTo>
                <a:lnTo>
                  <a:pt x="488" y="59"/>
                </a:lnTo>
                <a:lnTo>
                  <a:pt x="490" y="58"/>
                </a:lnTo>
                <a:lnTo>
                  <a:pt x="492" y="58"/>
                </a:lnTo>
                <a:lnTo>
                  <a:pt x="494" y="58"/>
                </a:lnTo>
                <a:lnTo>
                  <a:pt x="496" y="57"/>
                </a:lnTo>
                <a:lnTo>
                  <a:pt x="498" y="57"/>
                </a:lnTo>
                <a:lnTo>
                  <a:pt x="500" y="56"/>
                </a:lnTo>
                <a:lnTo>
                  <a:pt x="502" y="56"/>
                </a:lnTo>
                <a:lnTo>
                  <a:pt x="504" y="55"/>
                </a:lnTo>
                <a:lnTo>
                  <a:pt x="506" y="54"/>
                </a:lnTo>
                <a:lnTo>
                  <a:pt x="508" y="54"/>
                </a:lnTo>
                <a:lnTo>
                  <a:pt x="510" y="53"/>
                </a:lnTo>
                <a:lnTo>
                  <a:pt x="512" y="53"/>
                </a:lnTo>
                <a:lnTo>
                  <a:pt x="514" y="52"/>
                </a:lnTo>
                <a:lnTo>
                  <a:pt x="516" y="52"/>
                </a:lnTo>
                <a:lnTo>
                  <a:pt x="518" y="51"/>
                </a:lnTo>
                <a:lnTo>
                  <a:pt x="520" y="50"/>
                </a:lnTo>
                <a:lnTo>
                  <a:pt x="522" y="49"/>
                </a:lnTo>
                <a:lnTo>
                  <a:pt x="524" y="49"/>
                </a:lnTo>
                <a:lnTo>
                  <a:pt x="526" y="48"/>
                </a:lnTo>
                <a:lnTo>
                  <a:pt x="528" y="47"/>
                </a:lnTo>
                <a:lnTo>
                  <a:pt x="530" y="47"/>
                </a:lnTo>
                <a:lnTo>
                  <a:pt x="532" y="46"/>
                </a:lnTo>
                <a:lnTo>
                  <a:pt x="534" y="45"/>
                </a:lnTo>
                <a:lnTo>
                  <a:pt x="536" y="44"/>
                </a:lnTo>
                <a:lnTo>
                  <a:pt x="538" y="43"/>
                </a:lnTo>
                <a:lnTo>
                  <a:pt x="540" y="42"/>
                </a:lnTo>
                <a:lnTo>
                  <a:pt x="542" y="41"/>
                </a:lnTo>
                <a:lnTo>
                  <a:pt x="544" y="40"/>
                </a:lnTo>
                <a:lnTo>
                  <a:pt x="546" y="39"/>
                </a:lnTo>
                <a:lnTo>
                  <a:pt x="548" y="38"/>
                </a:lnTo>
                <a:lnTo>
                  <a:pt x="550" y="37"/>
                </a:lnTo>
                <a:lnTo>
                  <a:pt x="552" y="36"/>
                </a:lnTo>
                <a:lnTo>
                  <a:pt x="554" y="35"/>
                </a:lnTo>
                <a:lnTo>
                  <a:pt x="556" y="34"/>
                </a:lnTo>
                <a:lnTo>
                  <a:pt x="558" y="33"/>
                </a:lnTo>
                <a:lnTo>
                  <a:pt x="560" y="32"/>
                </a:lnTo>
                <a:lnTo>
                  <a:pt x="562" y="31"/>
                </a:lnTo>
                <a:lnTo>
                  <a:pt x="564" y="30"/>
                </a:lnTo>
                <a:lnTo>
                  <a:pt x="566" y="28"/>
                </a:lnTo>
                <a:lnTo>
                  <a:pt x="568" y="27"/>
                </a:lnTo>
                <a:lnTo>
                  <a:pt x="570" y="26"/>
                </a:lnTo>
                <a:lnTo>
                  <a:pt x="572" y="25"/>
                </a:lnTo>
                <a:lnTo>
                  <a:pt x="574" y="23"/>
                </a:lnTo>
                <a:lnTo>
                  <a:pt x="576" y="22"/>
                </a:lnTo>
                <a:lnTo>
                  <a:pt x="578" y="21"/>
                </a:lnTo>
                <a:lnTo>
                  <a:pt x="580" y="19"/>
                </a:lnTo>
                <a:lnTo>
                  <a:pt x="582" y="18"/>
                </a:lnTo>
                <a:lnTo>
                  <a:pt x="584" y="17"/>
                </a:lnTo>
                <a:lnTo>
                  <a:pt x="586" y="16"/>
                </a:lnTo>
                <a:lnTo>
                  <a:pt x="588" y="14"/>
                </a:lnTo>
                <a:lnTo>
                  <a:pt x="590" y="13"/>
                </a:lnTo>
                <a:lnTo>
                  <a:pt x="592" y="12"/>
                </a:lnTo>
                <a:lnTo>
                  <a:pt x="594" y="11"/>
                </a:lnTo>
                <a:lnTo>
                  <a:pt x="596" y="9"/>
                </a:lnTo>
                <a:lnTo>
                  <a:pt x="598" y="8"/>
                </a:lnTo>
                <a:lnTo>
                  <a:pt x="600" y="7"/>
                </a:lnTo>
                <a:lnTo>
                  <a:pt x="602" y="6"/>
                </a:lnTo>
                <a:lnTo>
                  <a:pt x="604" y="5"/>
                </a:lnTo>
                <a:lnTo>
                  <a:pt x="606" y="4"/>
                </a:lnTo>
                <a:lnTo>
                  <a:pt x="608" y="3"/>
                </a:lnTo>
                <a:lnTo>
                  <a:pt x="610" y="3"/>
                </a:lnTo>
                <a:lnTo>
                  <a:pt x="612" y="2"/>
                </a:lnTo>
                <a:lnTo>
                  <a:pt x="614" y="1"/>
                </a:lnTo>
                <a:lnTo>
                  <a:pt x="616" y="1"/>
                </a:lnTo>
                <a:lnTo>
                  <a:pt x="618" y="1"/>
                </a:lnTo>
                <a:lnTo>
                  <a:pt x="620" y="0"/>
                </a:lnTo>
                <a:lnTo>
                  <a:pt x="622" y="0"/>
                </a:lnTo>
                <a:lnTo>
                  <a:pt x="624" y="0"/>
                </a:lnTo>
                <a:lnTo>
                  <a:pt x="626" y="0"/>
                </a:lnTo>
                <a:lnTo>
                  <a:pt x="628" y="0"/>
                </a:lnTo>
                <a:lnTo>
                  <a:pt x="630" y="0"/>
                </a:lnTo>
                <a:lnTo>
                  <a:pt x="632" y="1"/>
                </a:lnTo>
                <a:lnTo>
                  <a:pt x="634" y="1"/>
                </a:lnTo>
                <a:lnTo>
                  <a:pt x="636" y="1"/>
                </a:lnTo>
                <a:lnTo>
                  <a:pt x="638" y="2"/>
                </a:lnTo>
                <a:lnTo>
                  <a:pt x="640" y="3"/>
                </a:lnTo>
                <a:lnTo>
                  <a:pt x="642" y="3"/>
                </a:lnTo>
                <a:lnTo>
                  <a:pt x="644" y="4"/>
                </a:lnTo>
                <a:lnTo>
                  <a:pt x="646" y="5"/>
                </a:lnTo>
                <a:lnTo>
                  <a:pt x="648" y="6"/>
                </a:lnTo>
                <a:lnTo>
                  <a:pt x="650" y="7"/>
                </a:lnTo>
                <a:lnTo>
                  <a:pt x="652" y="8"/>
                </a:lnTo>
                <a:lnTo>
                  <a:pt x="654" y="9"/>
                </a:lnTo>
                <a:lnTo>
                  <a:pt x="656" y="11"/>
                </a:lnTo>
                <a:lnTo>
                  <a:pt x="658" y="12"/>
                </a:lnTo>
                <a:lnTo>
                  <a:pt x="660" y="13"/>
                </a:lnTo>
                <a:lnTo>
                  <a:pt x="662" y="14"/>
                </a:lnTo>
                <a:lnTo>
                  <a:pt x="664" y="16"/>
                </a:lnTo>
                <a:lnTo>
                  <a:pt x="666" y="17"/>
                </a:lnTo>
                <a:lnTo>
                  <a:pt x="668" y="18"/>
                </a:lnTo>
                <a:lnTo>
                  <a:pt x="670" y="19"/>
                </a:lnTo>
                <a:lnTo>
                  <a:pt x="672" y="21"/>
                </a:lnTo>
                <a:lnTo>
                  <a:pt x="674" y="22"/>
                </a:lnTo>
                <a:lnTo>
                  <a:pt x="676" y="23"/>
                </a:lnTo>
                <a:lnTo>
                  <a:pt x="678" y="25"/>
                </a:lnTo>
                <a:lnTo>
                  <a:pt x="680" y="26"/>
                </a:lnTo>
                <a:lnTo>
                  <a:pt x="682" y="27"/>
                </a:lnTo>
                <a:lnTo>
                  <a:pt x="684" y="28"/>
                </a:lnTo>
                <a:lnTo>
                  <a:pt x="686" y="30"/>
                </a:lnTo>
                <a:lnTo>
                  <a:pt x="688" y="31"/>
                </a:lnTo>
                <a:lnTo>
                  <a:pt x="690" y="32"/>
                </a:lnTo>
                <a:lnTo>
                  <a:pt x="692" y="33"/>
                </a:lnTo>
                <a:lnTo>
                  <a:pt x="694" y="34"/>
                </a:lnTo>
                <a:lnTo>
                  <a:pt x="696" y="35"/>
                </a:lnTo>
                <a:lnTo>
                  <a:pt x="698" y="36"/>
                </a:lnTo>
                <a:lnTo>
                  <a:pt x="700" y="37"/>
                </a:lnTo>
                <a:lnTo>
                  <a:pt x="702" y="38"/>
                </a:lnTo>
                <a:lnTo>
                  <a:pt x="704" y="39"/>
                </a:lnTo>
                <a:lnTo>
                  <a:pt x="706" y="40"/>
                </a:lnTo>
                <a:lnTo>
                  <a:pt x="708" y="41"/>
                </a:lnTo>
                <a:lnTo>
                  <a:pt x="710" y="42"/>
                </a:lnTo>
                <a:lnTo>
                  <a:pt x="712" y="43"/>
                </a:lnTo>
                <a:lnTo>
                  <a:pt x="714" y="44"/>
                </a:lnTo>
                <a:lnTo>
                  <a:pt x="716" y="45"/>
                </a:lnTo>
                <a:lnTo>
                  <a:pt x="718" y="46"/>
                </a:lnTo>
                <a:lnTo>
                  <a:pt x="720" y="47"/>
                </a:lnTo>
                <a:lnTo>
                  <a:pt x="722" y="47"/>
                </a:lnTo>
                <a:lnTo>
                  <a:pt x="724" y="48"/>
                </a:lnTo>
                <a:lnTo>
                  <a:pt x="726" y="49"/>
                </a:lnTo>
                <a:lnTo>
                  <a:pt x="728" y="49"/>
                </a:lnTo>
                <a:lnTo>
                  <a:pt x="730" y="50"/>
                </a:lnTo>
                <a:lnTo>
                  <a:pt x="732" y="51"/>
                </a:lnTo>
                <a:lnTo>
                  <a:pt x="734" y="52"/>
                </a:lnTo>
                <a:lnTo>
                  <a:pt x="736" y="52"/>
                </a:lnTo>
                <a:lnTo>
                  <a:pt x="738" y="53"/>
                </a:lnTo>
                <a:lnTo>
                  <a:pt x="740" y="53"/>
                </a:lnTo>
                <a:lnTo>
                  <a:pt x="742" y="54"/>
                </a:lnTo>
                <a:lnTo>
                  <a:pt x="744" y="54"/>
                </a:lnTo>
                <a:lnTo>
                  <a:pt x="746" y="55"/>
                </a:lnTo>
                <a:lnTo>
                  <a:pt x="748" y="56"/>
                </a:lnTo>
                <a:lnTo>
                  <a:pt x="750" y="56"/>
                </a:lnTo>
                <a:lnTo>
                  <a:pt x="752" y="57"/>
                </a:lnTo>
                <a:lnTo>
                  <a:pt x="754" y="57"/>
                </a:lnTo>
                <a:lnTo>
                  <a:pt x="756" y="58"/>
                </a:lnTo>
                <a:lnTo>
                  <a:pt x="758" y="58"/>
                </a:lnTo>
                <a:lnTo>
                  <a:pt x="760" y="58"/>
                </a:lnTo>
                <a:lnTo>
                  <a:pt x="762" y="59"/>
                </a:lnTo>
                <a:lnTo>
                  <a:pt x="764" y="59"/>
                </a:lnTo>
                <a:lnTo>
                  <a:pt x="766" y="60"/>
                </a:lnTo>
                <a:lnTo>
                  <a:pt x="768" y="60"/>
                </a:lnTo>
                <a:lnTo>
                  <a:pt x="770" y="60"/>
                </a:lnTo>
                <a:lnTo>
                  <a:pt x="772" y="61"/>
                </a:lnTo>
                <a:lnTo>
                  <a:pt x="774" y="61"/>
                </a:lnTo>
                <a:lnTo>
                  <a:pt x="776" y="62"/>
                </a:lnTo>
                <a:lnTo>
                  <a:pt x="778" y="62"/>
                </a:lnTo>
                <a:lnTo>
                  <a:pt x="780" y="62"/>
                </a:lnTo>
                <a:lnTo>
                  <a:pt x="782" y="63"/>
                </a:lnTo>
                <a:lnTo>
                  <a:pt x="784" y="63"/>
                </a:lnTo>
                <a:lnTo>
                  <a:pt x="786" y="63"/>
                </a:lnTo>
                <a:lnTo>
                  <a:pt x="788" y="63"/>
                </a:lnTo>
                <a:lnTo>
                  <a:pt x="790" y="64"/>
                </a:lnTo>
                <a:lnTo>
                  <a:pt x="792" y="64"/>
                </a:lnTo>
                <a:lnTo>
                  <a:pt x="794" y="64"/>
                </a:lnTo>
                <a:lnTo>
                  <a:pt x="796" y="65"/>
                </a:lnTo>
                <a:lnTo>
                  <a:pt x="798" y="65"/>
                </a:lnTo>
                <a:lnTo>
                  <a:pt x="800" y="65"/>
                </a:lnTo>
                <a:lnTo>
                  <a:pt x="802" y="65"/>
                </a:lnTo>
                <a:lnTo>
                  <a:pt x="804" y="66"/>
                </a:lnTo>
                <a:lnTo>
                  <a:pt x="806" y="66"/>
                </a:lnTo>
                <a:lnTo>
                  <a:pt x="808" y="66"/>
                </a:lnTo>
                <a:lnTo>
                  <a:pt x="810" y="66"/>
                </a:lnTo>
                <a:lnTo>
                  <a:pt x="812" y="66"/>
                </a:lnTo>
                <a:lnTo>
                  <a:pt x="814" y="67"/>
                </a:lnTo>
                <a:lnTo>
                  <a:pt x="816" y="67"/>
                </a:lnTo>
                <a:lnTo>
                  <a:pt x="818" y="67"/>
                </a:lnTo>
                <a:lnTo>
                  <a:pt x="820" y="67"/>
                </a:lnTo>
                <a:lnTo>
                  <a:pt x="822" y="67"/>
                </a:lnTo>
                <a:lnTo>
                  <a:pt x="824" y="68"/>
                </a:lnTo>
                <a:lnTo>
                  <a:pt x="826" y="68"/>
                </a:lnTo>
                <a:lnTo>
                  <a:pt x="828" y="68"/>
                </a:lnTo>
                <a:lnTo>
                  <a:pt x="830" y="68"/>
                </a:lnTo>
                <a:lnTo>
                  <a:pt x="832" y="68"/>
                </a:lnTo>
                <a:lnTo>
                  <a:pt x="834" y="68"/>
                </a:lnTo>
                <a:lnTo>
                  <a:pt x="836" y="69"/>
                </a:lnTo>
                <a:lnTo>
                  <a:pt x="838" y="69"/>
                </a:lnTo>
                <a:lnTo>
                  <a:pt x="840" y="69"/>
                </a:lnTo>
                <a:lnTo>
                  <a:pt x="842" y="69"/>
                </a:lnTo>
                <a:lnTo>
                  <a:pt x="844" y="69"/>
                </a:lnTo>
                <a:lnTo>
                  <a:pt x="846" y="69"/>
                </a:lnTo>
                <a:lnTo>
                  <a:pt x="848" y="69"/>
                </a:lnTo>
                <a:lnTo>
                  <a:pt x="850" y="70"/>
                </a:lnTo>
                <a:lnTo>
                  <a:pt x="852" y="70"/>
                </a:lnTo>
                <a:lnTo>
                  <a:pt x="854" y="70"/>
                </a:lnTo>
                <a:lnTo>
                  <a:pt x="856" y="70"/>
                </a:lnTo>
                <a:lnTo>
                  <a:pt x="858" y="70"/>
                </a:lnTo>
                <a:lnTo>
                  <a:pt x="860" y="70"/>
                </a:lnTo>
                <a:lnTo>
                  <a:pt x="862" y="70"/>
                </a:lnTo>
                <a:lnTo>
                  <a:pt x="864" y="70"/>
                </a:lnTo>
                <a:lnTo>
                  <a:pt x="866" y="71"/>
                </a:lnTo>
                <a:lnTo>
                  <a:pt x="868" y="71"/>
                </a:lnTo>
                <a:lnTo>
                  <a:pt x="870" y="71"/>
                </a:lnTo>
                <a:lnTo>
                  <a:pt x="872" y="71"/>
                </a:lnTo>
                <a:lnTo>
                  <a:pt x="874" y="71"/>
                </a:lnTo>
                <a:lnTo>
                  <a:pt x="876" y="71"/>
                </a:lnTo>
                <a:lnTo>
                  <a:pt x="878" y="71"/>
                </a:lnTo>
                <a:lnTo>
                  <a:pt x="880" y="71"/>
                </a:lnTo>
                <a:lnTo>
                  <a:pt x="882" y="71"/>
                </a:lnTo>
                <a:lnTo>
                  <a:pt x="884" y="71"/>
                </a:lnTo>
                <a:lnTo>
                  <a:pt x="886" y="72"/>
                </a:lnTo>
                <a:lnTo>
                  <a:pt x="888" y="72"/>
                </a:lnTo>
                <a:lnTo>
                  <a:pt x="890" y="72"/>
                </a:lnTo>
                <a:lnTo>
                  <a:pt x="892" y="72"/>
                </a:lnTo>
                <a:lnTo>
                  <a:pt x="894" y="72"/>
                </a:lnTo>
                <a:lnTo>
                  <a:pt x="896" y="72"/>
                </a:lnTo>
                <a:lnTo>
                  <a:pt x="898" y="72"/>
                </a:lnTo>
                <a:lnTo>
                  <a:pt x="900" y="72"/>
                </a:lnTo>
                <a:lnTo>
                  <a:pt x="902" y="72"/>
                </a:lnTo>
                <a:lnTo>
                  <a:pt x="904" y="72"/>
                </a:lnTo>
                <a:lnTo>
                  <a:pt x="906" y="72"/>
                </a:lnTo>
                <a:lnTo>
                  <a:pt x="908" y="72"/>
                </a:lnTo>
                <a:lnTo>
                  <a:pt x="910" y="73"/>
                </a:lnTo>
                <a:lnTo>
                  <a:pt x="912" y="73"/>
                </a:lnTo>
                <a:lnTo>
                  <a:pt x="914" y="73"/>
                </a:lnTo>
                <a:lnTo>
                  <a:pt x="916" y="73"/>
                </a:lnTo>
                <a:lnTo>
                  <a:pt x="918" y="73"/>
                </a:lnTo>
                <a:lnTo>
                  <a:pt x="920" y="73"/>
                </a:lnTo>
                <a:lnTo>
                  <a:pt x="922" y="73"/>
                </a:lnTo>
                <a:lnTo>
                  <a:pt x="924" y="73"/>
                </a:lnTo>
                <a:lnTo>
                  <a:pt x="926" y="73"/>
                </a:lnTo>
                <a:lnTo>
                  <a:pt x="928" y="73"/>
                </a:lnTo>
                <a:lnTo>
                  <a:pt x="930" y="73"/>
                </a:lnTo>
                <a:lnTo>
                  <a:pt x="932" y="73"/>
                </a:lnTo>
                <a:lnTo>
                  <a:pt x="934" y="73"/>
                </a:lnTo>
                <a:lnTo>
                  <a:pt x="936" y="73"/>
                </a:lnTo>
                <a:lnTo>
                  <a:pt x="938" y="73"/>
                </a:lnTo>
                <a:lnTo>
                  <a:pt x="940" y="73"/>
                </a:lnTo>
                <a:lnTo>
                  <a:pt x="942" y="74"/>
                </a:lnTo>
                <a:lnTo>
                  <a:pt x="944" y="74"/>
                </a:lnTo>
                <a:lnTo>
                  <a:pt x="946" y="74"/>
                </a:lnTo>
                <a:lnTo>
                  <a:pt x="948" y="74"/>
                </a:lnTo>
                <a:lnTo>
                  <a:pt x="950" y="74"/>
                </a:lnTo>
                <a:lnTo>
                  <a:pt x="952" y="74"/>
                </a:lnTo>
                <a:lnTo>
                  <a:pt x="954" y="74"/>
                </a:lnTo>
                <a:lnTo>
                  <a:pt x="956" y="74"/>
                </a:lnTo>
                <a:lnTo>
                  <a:pt x="958" y="74"/>
                </a:lnTo>
                <a:lnTo>
                  <a:pt x="960" y="74"/>
                </a:lnTo>
                <a:lnTo>
                  <a:pt x="962" y="74"/>
                </a:lnTo>
                <a:lnTo>
                  <a:pt x="964" y="74"/>
                </a:lnTo>
                <a:lnTo>
                  <a:pt x="966" y="74"/>
                </a:lnTo>
                <a:lnTo>
                  <a:pt x="968" y="74"/>
                </a:lnTo>
                <a:lnTo>
                  <a:pt x="970" y="74"/>
                </a:lnTo>
                <a:lnTo>
                  <a:pt x="972" y="74"/>
                </a:lnTo>
                <a:lnTo>
                  <a:pt x="974" y="74"/>
                </a:lnTo>
                <a:lnTo>
                  <a:pt x="976" y="74"/>
                </a:lnTo>
                <a:lnTo>
                  <a:pt x="978" y="74"/>
                </a:lnTo>
                <a:lnTo>
                  <a:pt x="980" y="74"/>
                </a:lnTo>
                <a:lnTo>
                  <a:pt x="982" y="74"/>
                </a:lnTo>
                <a:lnTo>
                  <a:pt x="984" y="74"/>
                </a:lnTo>
                <a:lnTo>
                  <a:pt x="986" y="75"/>
                </a:lnTo>
                <a:lnTo>
                  <a:pt x="988" y="75"/>
                </a:lnTo>
                <a:lnTo>
                  <a:pt x="990" y="75"/>
                </a:lnTo>
                <a:lnTo>
                  <a:pt x="992" y="75"/>
                </a:lnTo>
                <a:lnTo>
                  <a:pt x="994" y="75"/>
                </a:lnTo>
                <a:lnTo>
                  <a:pt x="996" y="75"/>
                </a:lnTo>
                <a:lnTo>
                  <a:pt x="998" y="75"/>
                </a:lnTo>
                <a:lnTo>
                  <a:pt x="1000" y="75"/>
                </a:lnTo>
                <a:lnTo>
                  <a:pt x="1002" y="75"/>
                </a:lnTo>
                <a:lnTo>
                  <a:pt x="1004" y="75"/>
                </a:lnTo>
                <a:lnTo>
                  <a:pt x="1006" y="75"/>
                </a:lnTo>
                <a:lnTo>
                  <a:pt x="1008" y="75"/>
                </a:lnTo>
                <a:lnTo>
                  <a:pt x="1010" y="75"/>
                </a:lnTo>
                <a:lnTo>
                  <a:pt x="1012" y="75"/>
                </a:lnTo>
                <a:lnTo>
                  <a:pt x="1014" y="75"/>
                </a:lnTo>
                <a:lnTo>
                  <a:pt x="1016" y="75"/>
                </a:lnTo>
                <a:lnTo>
                  <a:pt x="1018" y="75"/>
                </a:lnTo>
                <a:lnTo>
                  <a:pt x="1020" y="75"/>
                </a:lnTo>
                <a:lnTo>
                  <a:pt x="1022" y="75"/>
                </a:lnTo>
                <a:lnTo>
                  <a:pt x="1024" y="75"/>
                </a:lnTo>
                <a:lnTo>
                  <a:pt x="1026" y="75"/>
                </a:lnTo>
                <a:lnTo>
                  <a:pt x="1028" y="75"/>
                </a:lnTo>
                <a:lnTo>
                  <a:pt x="1030" y="75"/>
                </a:lnTo>
                <a:lnTo>
                  <a:pt x="1032" y="75"/>
                </a:lnTo>
                <a:lnTo>
                  <a:pt x="1034" y="75"/>
                </a:lnTo>
                <a:lnTo>
                  <a:pt x="1036" y="75"/>
                </a:lnTo>
                <a:lnTo>
                  <a:pt x="1038" y="75"/>
                </a:lnTo>
                <a:lnTo>
                  <a:pt x="1040" y="75"/>
                </a:lnTo>
                <a:lnTo>
                  <a:pt x="1042" y="75"/>
                </a:lnTo>
                <a:lnTo>
                  <a:pt x="1044" y="75"/>
                </a:lnTo>
                <a:lnTo>
                  <a:pt x="1046" y="75"/>
                </a:lnTo>
                <a:lnTo>
                  <a:pt x="1048" y="75"/>
                </a:lnTo>
                <a:lnTo>
                  <a:pt x="1050" y="75"/>
                </a:lnTo>
                <a:lnTo>
                  <a:pt x="1052" y="75"/>
                </a:lnTo>
                <a:lnTo>
                  <a:pt x="1054" y="75"/>
                </a:lnTo>
                <a:lnTo>
                  <a:pt x="1056" y="76"/>
                </a:lnTo>
                <a:lnTo>
                  <a:pt x="1058" y="76"/>
                </a:lnTo>
                <a:lnTo>
                  <a:pt x="1060" y="76"/>
                </a:lnTo>
                <a:lnTo>
                  <a:pt x="1062" y="76"/>
                </a:lnTo>
                <a:lnTo>
                  <a:pt x="1064" y="76"/>
                </a:lnTo>
                <a:lnTo>
                  <a:pt x="1066" y="76"/>
                </a:lnTo>
                <a:lnTo>
                  <a:pt x="1068" y="76"/>
                </a:lnTo>
                <a:lnTo>
                  <a:pt x="1070" y="76"/>
                </a:lnTo>
                <a:lnTo>
                  <a:pt x="1072" y="76"/>
                </a:lnTo>
                <a:lnTo>
                  <a:pt x="1074" y="76"/>
                </a:lnTo>
                <a:lnTo>
                  <a:pt x="1076" y="76"/>
                </a:lnTo>
                <a:lnTo>
                  <a:pt x="1078" y="76"/>
                </a:lnTo>
                <a:lnTo>
                  <a:pt x="1080" y="76"/>
                </a:lnTo>
                <a:lnTo>
                  <a:pt x="1082" y="76"/>
                </a:lnTo>
                <a:lnTo>
                  <a:pt x="1084" y="76"/>
                </a:lnTo>
                <a:lnTo>
                  <a:pt x="1086" y="76"/>
                </a:lnTo>
                <a:lnTo>
                  <a:pt x="1088" y="76"/>
                </a:lnTo>
                <a:lnTo>
                  <a:pt x="1090" y="76"/>
                </a:lnTo>
                <a:lnTo>
                  <a:pt x="1092" y="76"/>
                </a:lnTo>
                <a:lnTo>
                  <a:pt x="1094" y="76"/>
                </a:lnTo>
                <a:lnTo>
                  <a:pt x="1096" y="76"/>
                </a:lnTo>
                <a:lnTo>
                  <a:pt x="1098" y="76"/>
                </a:lnTo>
                <a:lnTo>
                  <a:pt x="1100" y="76"/>
                </a:lnTo>
                <a:lnTo>
                  <a:pt x="1102" y="76"/>
                </a:lnTo>
                <a:lnTo>
                  <a:pt x="1104" y="76"/>
                </a:lnTo>
                <a:lnTo>
                  <a:pt x="1106" y="76"/>
                </a:lnTo>
                <a:lnTo>
                  <a:pt x="1108" y="76"/>
                </a:lnTo>
                <a:lnTo>
                  <a:pt x="1110" y="76"/>
                </a:lnTo>
                <a:lnTo>
                  <a:pt x="1112" y="76"/>
                </a:lnTo>
                <a:lnTo>
                  <a:pt x="1114" y="76"/>
                </a:lnTo>
                <a:lnTo>
                  <a:pt x="1116" y="76"/>
                </a:lnTo>
                <a:lnTo>
                  <a:pt x="1118" y="76"/>
                </a:lnTo>
                <a:lnTo>
                  <a:pt x="1120" y="76"/>
                </a:lnTo>
                <a:lnTo>
                  <a:pt x="1122" y="76"/>
                </a:lnTo>
                <a:lnTo>
                  <a:pt x="1124" y="76"/>
                </a:lnTo>
                <a:lnTo>
                  <a:pt x="1126" y="76"/>
                </a:lnTo>
                <a:lnTo>
                  <a:pt x="1128" y="76"/>
                </a:lnTo>
                <a:lnTo>
                  <a:pt x="1130" y="76"/>
                </a:lnTo>
                <a:lnTo>
                  <a:pt x="1132" y="76"/>
                </a:lnTo>
                <a:lnTo>
                  <a:pt x="1134" y="76"/>
                </a:lnTo>
                <a:lnTo>
                  <a:pt x="1136" y="76"/>
                </a:lnTo>
                <a:lnTo>
                  <a:pt x="1138" y="76"/>
                </a:lnTo>
                <a:lnTo>
                  <a:pt x="1140" y="76"/>
                </a:lnTo>
                <a:lnTo>
                  <a:pt x="1142" y="76"/>
                </a:lnTo>
                <a:lnTo>
                  <a:pt x="1144" y="76"/>
                </a:lnTo>
                <a:lnTo>
                  <a:pt x="1146" y="76"/>
                </a:lnTo>
                <a:lnTo>
                  <a:pt x="1148" y="76"/>
                </a:lnTo>
                <a:lnTo>
                  <a:pt x="1150" y="76"/>
                </a:lnTo>
                <a:lnTo>
                  <a:pt x="1152" y="76"/>
                </a:lnTo>
                <a:lnTo>
                  <a:pt x="1154" y="76"/>
                </a:lnTo>
                <a:lnTo>
                  <a:pt x="1156" y="76"/>
                </a:lnTo>
                <a:lnTo>
                  <a:pt x="1158" y="76"/>
                </a:lnTo>
                <a:lnTo>
                  <a:pt x="1160" y="76"/>
                </a:lnTo>
                <a:lnTo>
                  <a:pt x="1162" y="76"/>
                </a:lnTo>
                <a:lnTo>
                  <a:pt x="1164" y="76"/>
                </a:lnTo>
                <a:lnTo>
                  <a:pt x="1166" y="76"/>
                </a:lnTo>
                <a:lnTo>
                  <a:pt x="1168" y="76"/>
                </a:lnTo>
                <a:lnTo>
                  <a:pt x="1170" y="76"/>
                </a:lnTo>
                <a:lnTo>
                  <a:pt x="1172" y="76"/>
                </a:lnTo>
                <a:lnTo>
                  <a:pt x="1174" y="76"/>
                </a:lnTo>
                <a:lnTo>
                  <a:pt x="1176" y="76"/>
                </a:lnTo>
                <a:lnTo>
                  <a:pt x="1178" y="76"/>
                </a:lnTo>
                <a:lnTo>
                  <a:pt x="1180" y="76"/>
                </a:lnTo>
                <a:lnTo>
                  <a:pt x="1182" y="76"/>
                </a:lnTo>
                <a:lnTo>
                  <a:pt x="1184" y="77"/>
                </a:lnTo>
                <a:lnTo>
                  <a:pt x="1186" y="77"/>
                </a:lnTo>
                <a:lnTo>
                  <a:pt x="1188" y="77"/>
                </a:lnTo>
                <a:lnTo>
                  <a:pt x="1190" y="77"/>
                </a:lnTo>
                <a:lnTo>
                  <a:pt x="1192" y="77"/>
                </a:lnTo>
                <a:lnTo>
                  <a:pt x="1194" y="77"/>
                </a:lnTo>
                <a:lnTo>
                  <a:pt x="1196" y="77"/>
                </a:lnTo>
                <a:lnTo>
                  <a:pt x="1198" y="77"/>
                </a:lnTo>
                <a:lnTo>
                  <a:pt x="1200" y="77"/>
                </a:lnTo>
                <a:lnTo>
                  <a:pt x="1202" y="77"/>
                </a:lnTo>
                <a:lnTo>
                  <a:pt x="1204" y="77"/>
                </a:lnTo>
                <a:lnTo>
                  <a:pt x="1206" y="77"/>
                </a:lnTo>
                <a:lnTo>
                  <a:pt x="1208" y="77"/>
                </a:lnTo>
                <a:lnTo>
                  <a:pt x="1210" y="77"/>
                </a:lnTo>
                <a:lnTo>
                  <a:pt x="1212" y="77"/>
                </a:lnTo>
                <a:lnTo>
                  <a:pt x="1214" y="77"/>
                </a:lnTo>
                <a:lnTo>
                  <a:pt x="1216" y="77"/>
                </a:lnTo>
                <a:lnTo>
                  <a:pt x="1218" y="77"/>
                </a:lnTo>
                <a:lnTo>
                  <a:pt x="1220" y="77"/>
                </a:lnTo>
                <a:lnTo>
                  <a:pt x="1222" y="77"/>
                </a:lnTo>
                <a:lnTo>
                  <a:pt x="1224" y="77"/>
                </a:lnTo>
                <a:lnTo>
                  <a:pt x="1226" y="77"/>
                </a:lnTo>
                <a:lnTo>
                  <a:pt x="1228" y="77"/>
                </a:lnTo>
                <a:lnTo>
                  <a:pt x="1230" y="77"/>
                </a:lnTo>
                <a:lnTo>
                  <a:pt x="1232" y="77"/>
                </a:lnTo>
                <a:lnTo>
                  <a:pt x="1234" y="77"/>
                </a:lnTo>
                <a:lnTo>
                  <a:pt x="1236" y="77"/>
                </a:lnTo>
                <a:lnTo>
                  <a:pt x="1238" y="77"/>
                </a:lnTo>
                <a:lnTo>
                  <a:pt x="1240" y="77"/>
                </a:lnTo>
                <a:lnTo>
                  <a:pt x="1242" y="77"/>
                </a:lnTo>
                <a:lnTo>
                  <a:pt x="1244" y="77"/>
                </a:lnTo>
                <a:lnTo>
                  <a:pt x="1246" y="77"/>
                </a:lnTo>
                <a:lnTo>
                  <a:pt x="1248" y="77"/>
                </a:lnTo>
                <a:lnTo>
                  <a:pt x="1250" y="77"/>
                </a:lnTo>
                <a:lnTo>
                  <a:pt x="1251" y="77"/>
                </a:lnTo>
              </a:path>
            </a:pathLst>
          </a:custGeom>
          <a:noFill/>
          <a:ln w="2540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0" name="Text Box 5"/>
          <p:cNvSpPr txBox="1">
            <a:spLocks noChangeArrowheads="1"/>
          </p:cNvSpPr>
          <p:nvPr/>
        </p:nvSpPr>
        <p:spPr bwMode="auto">
          <a:xfrm>
            <a:off x="4685081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/>
      <p:bldP spid="211" grpId="0"/>
      <p:bldP spid="212" grpId="0" animBg="1"/>
      <p:bldP spid="213" grpId="0" animBg="1"/>
      <p:bldP spid="214" grpId="0"/>
      <p:bldP spid="218" grpId="0" animBg="1"/>
      <p:bldP spid="219" grpId="0"/>
      <p:bldP spid="220" grpId="0"/>
      <p:bldP spid="221" grpId="0" animBg="1"/>
      <p:bldP spid="2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7813"/>
            <a:ext cx="8507288" cy="897844"/>
          </a:xfrm>
        </p:spPr>
        <p:txBody>
          <a:bodyPr>
            <a:normAutofit/>
          </a:bodyPr>
          <a:lstStyle/>
          <a:p>
            <a:pPr eaLnBrk="1" hangingPunct="1"/>
            <a:r>
              <a:rPr lang="en-CA" sz="2500" dirty="0" smtClean="0"/>
              <a:t>Ex#) Given the following graph f(x), graph the reciprocal function.    </a:t>
            </a:r>
          </a:p>
        </p:txBody>
      </p:sp>
      <p:pic>
        <p:nvPicPr>
          <p:cNvPr id="7172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199" y="1204919"/>
            <a:ext cx="5849938" cy="5243382"/>
          </a:xfrm>
          <a:noFill/>
        </p:spPr>
      </p:pic>
      <p:sp>
        <p:nvSpPr>
          <p:cNvPr id="349191" name="Text Box 7"/>
          <p:cNvSpPr txBox="1">
            <a:spLocks noChangeArrowheads="1"/>
          </p:cNvSpPr>
          <p:nvPr/>
        </p:nvSpPr>
        <p:spPr bwMode="auto">
          <a:xfrm>
            <a:off x="6162139" y="1316717"/>
            <a:ext cx="20136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Find X-intercept </a:t>
            </a:r>
            <a:r>
              <a:rPr lang="en-CA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</a:t>
            </a:r>
            <a:r>
              <a:rPr lang="en-CA" dirty="0">
                <a:solidFill>
                  <a:srgbClr val="FF0000"/>
                </a:solidFill>
                <a:latin typeface="+mj-lt"/>
                <a:sym typeface="Wingdings" pitchFamily="2" charset="2"/>
              </a:rPr>
              <a:t>Asymptotes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9199" name="Text Box 15"/>
          <p:cNvSpPr txBox="1">
            <a:spLocks noChangeArrowheads="1"/>
          </p:cNvSpPr>
          <p:nvPr/>
        </p:nvSpPr>
        <p:spPr bwMode="auto">
          <a:xfrm>
            <a:off x="6211414" y="2279424"/>
            <a:ext cx="24416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Find Common Points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905000" y="15113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5" imgW="451710" imgH="652471" progId="Equation.DSMT4">
                  <p:embed/>
                </p:oleObj>
              </mc:Choice>
              <mc:Fallback>
                <p:oleObj name="Equation" r:id="rId5" imgW="451710" imgH="652471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113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02" name="Text Box 18"/>
          <p:cNvSpPr txBox="1">
            <a:spLocks noChangeArrowheads="1"/>
          </p:cNvSpPr>
          <p:nvPr/>
        </p:nvSpPr>
        <p:spPr bwMode="auto">
          <a:xfrm>
            <a:off x="6139651" y="3028187"/>
            <a:ext cx="1752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+mj-lt"/>
              </a:rPr>
              <a:t>Near to Far &amp; </a:t>
            </a:r>
            <a:r>
              <a:rPr lang="en-CA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</a:rPr>
              <a:t>Far 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to Near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628774" y="2932628"/>
            <a:ext cx="4656014" cy="1781877"/>
            <a:chOff x="628774" y="2932628"/>
            <a:chExt cx="4656014" cy="1781877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28774" y="2932628"/>
              <a:ext cx="1616075" cy="1588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1630537" y="3554586"/>
              <a:ext cx="1744883" cy="50266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42438" y="4690300"/>
              <a:ext cx="962663" cy="453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3312888" y="3895130"/>
              <a:ext cx="1175965" cy="462785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132263" y="3527425"/>
              <a:ext cx="1152525" cy="1588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 rot="5400000">
            <a:off x="-120130" y="3871356"/>
            <a:ext cx="5248894" cy="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315555" y="3811982"/>
            <a:ext cx="5403275" cy="11873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5-Point Star 30"/>
          <p:cNvSpPr/>
          <p:nvPr/>
        </p:nvSpPr>
        <p:spPr>
          <a:xfrm>
            <a:off x="2392363" y="3436938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" name="5-Point Star 31"/>
          <p:cNvSpPr/>
          <p:nvPr/>
        </p:nvSpPr>
        <p:spPr>
          <a:xfrm>
            <a:off x="2568575" y="4064513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5-Point Star 32"/>
          <p:cNvSpPr/>
          <p:nvPr/>
        </p:nvSpPr>
        <p:spPr>
          <a:xfrm>
            <a:off x="3883913" y="4039113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5-Point Star 33"/>
          <p:cNvSpPr/>
          <p:nvPr/>
        </p:nvSpPr>
        <p:spPr>
          <a:xfrm>
            <a:off x="4119563" y="3478213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6" name="5-Point Star 35"/>
          <p:cNvSpPr/>
          <p:nvPr/>
        </p:nvSpPr>
        <p:spPr>
          <a:xfrm>
            <a:off x="4638675" y="3462338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8" name="5-Point Star 37"/>
          <p:cNvSpPr/>
          <p:nvPr/>
        </p:nvSpPr>
        <p:spPr>
          <a:xfrm>
            <a:off x="5110163" y="3470275"/>
            <a:ext cx="85725" cy="95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" name="Oval 38"/>
          <p:cNvSpPr/>
          <p:nvPr/>
        </p:nvSpPr>
        <p:spPr>
          <a:xfrm>
            <a:off x="2432642" y="1712913"/>
            <a:ext cx="46037" cy="46037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0" name="Oval 39"/>
          <p:cNvSpPr/>
          <p:nvPr/>
        </p:nvSpPr>
        <p:spPr>
          <a:xfrm>
            <a:off x="2438958" y="3028950"/>
            <a:ext cx="46037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1" name="Oval 40"/>
          <p:cNvSpPr/>
          <p:nvPr/>
        </p:nvSpPr>
        <p:spPr>
          <a:xfrm>
            <a:off x="2416175" y="3467100"/>
            <a:ext cx="46038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2" name="Oval 41"/>
          <p:cNvSpPr/>
          <p:nvPr/>
        </p:nvSpPr>
        <p:spPr>
          <a:xfrm>
            <a:off x="2234711" y="3639216"/>
            <a:ext cx="46037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3" name="Oval 42"/>
          <p:cNvSpPr/>
          <p:nvPr/>
        </p:nvSpPr>
        <p:spPr>
          <a:xfrm>
            <a:off x="1806575" y="3676650"/>
            <a:ext cx="46038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Oval 43"/>
          <p:cNvSpPr/>
          <p:nvPr/>
        </p:nvSpPr>
        <p:spPr>
          <a:xfrm>
            <a:off x="1119188" y="3686175"/>
            <a:ext cx="46037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2525713" y="5675825"/>
            <a:ext cx="46037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6" name="Oval 45"/>
          <p:cNvSpPr/>
          <p:nvPr/>
        </p:nvSpPr>
        <p:spPr>
          <a:xfrm>
            <a:off x="2533127" y="4526475"/>
            <a:ext cx="4445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7" name="Oval 46"/>
          <p:cNvSpPr/>
          <p:nvPr/>
        </p:nvSpPr>
        <p:spPr>
          <a:xfrm>
            <a:off x="2589213" y="4078800"/>
            <a:ext cx="46037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8" name="Oval 47"/>
          <p:cNvSpPr/>
          <p:nvPr/>
        </p:nvSpPr>
        <p:spPr>
          <a:xfrm>
            <a:off x="2719405" y="3948051"/>
            <a:ext cx="46037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9" name="Oval 48"/>
          <p:cNvSpPr/>
          <p:nvPr/>
        </p:nvSpPr>
        <p:spPr>
          <a:xfrm>
            <a:off x="3158636" y="3896255"/>
            <a:ext cx="46037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0" name="Oval 49"/>
          <p:cNvSpPr/>
          <p:nvPr/>
        </p:nvSpPr>
        <p:spPr>
          <a:xfrm>
            <a:off x="3679268" y="3922668"/>
            <a:ext cx="4445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" name="Oval 50"/>
          <p:cNvSpPr/>
          <p:nvPr/>
        </p:nvSpPr>
        <p:spPr>
          <a:xfrm>
            <a:off x="3898200" y="4075625"/>
            <a:ext cx="46038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2" name="Oval 51"/>
          <p:cNvSpPr/>
          <p:nvPr/>
        </p:nvSpPr>
        <p:spPr>
          <a:xfrm>
            <a:off x="3941256" y="4526475"/>
            <a:ext cx="46038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3" name="Oval 52"/>
          <p:cNvSpPr/>
          <p:nvPr/>
        </p:nvSpPr>
        <p:spPr>
          <a:xfrm>
            <a:off x="3957638" y="5677413"/>
            <a:ext cx="46037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Oval 53"/>
          <p:cNvSpPr/>
          <p:nvPr/>
        </p:nvSpPr>
        <p:spPr>
          <a:xfrm>
            <a:off x="4053969" y="1730375"/>
            <a:ext cx="46037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5" name="Oval 54"/>
          <p:cNvSpPr/>
          <p:nvPr/>
        </p:nvSpPr>
        <p:spPr>
          <a:xfrm>
            <a:off x="4121150" y="3505200"/>
            <a:ext cx="46038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6" name="Oval 55"/>
          <p:cNvSpPr/>
          <p:nvPr/>
        </p:nvSpPr>
        <p:spPr>
          <a:xfrm>
            <a:off x="4662488" y="3502025"/>
            <a:ext cx="46037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Oval 56"/>
          <p:cNvSpPr/>
          <p:nvPr/>
        </p:nvSpPr>
        <p:spPr>
          <a:xfrm>
            <a:off x="5129213" y="3505200"/>
            <a:ext cx="46037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685081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7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385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8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 nodeType="clickPar">
                      <p:stCondLst>
                        <p:cond delay="indefinite"/>
                      </p:stCondLst>
                      <p:childTnLst>
                        <p:par>
                          <p:cTn id="3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91" grpId="0"/>
      <p:bldP spid="349199" grpId="0"/>
      <p:bldP spid="349202" grpId="0"/>
      <p:bldP spid="31" grpId="0" animBg="1"/>
      <p:bldP spid="32" grpId="0" animBg="1"/>
      <p:bldP spid="33" grpId="0" animBg="1"/>
      <p:bldP spid="34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SCORM_RATE_QUIZZES" val="0"/>
  <p:tag name="GENSWF_OUTPUT_FILE_NAME" val="m10hch1.6"/>
  <p:tag name="ISPRING_RESOURCE_PATHS_HASH_2" val="9304112b9df5c2b703711d26dbf195a184a19b"/>
  <p:tag name="ISPRING_RESOURCE_PATHS_HASH_PRESENTER" val="916372817e583de7da3e4ea7ce265da638dbff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239</TotalTime>
  <Words>532</Words>
  <Application>Microsoft Office PowerPoint</Application>
  <PresentationFormat>On-screen Show (4:3)</PresentationFormat>
  <Paragraphs>113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Schoolbook</vt:lpstr>
      <vt:lpstr>Courier New</vt:lpstr>
      <vt:lpstr>Times New Roman</vt:lpstr>
      <vt:lpstr>Wingdings</vt:lpstr>
      <vt:lpstr>Wingdings 2</vt:lpstr>
      <vt:lpstr>Oriel</vt:lpstr>
      <vt:lpstr>Equation</vt:lpstr>
      <vt:lpstr>Section 1.6 Reciprocal of Quadratic Functions </vt:lpstr>
      <vt:lpstr>I) What is a Reciprocal ?</vt:lpstr>
      <vt:lpstr>II) The Reciprocal of a Function?</vt:lpstr>
      <vt:lpstr>iii) Graphing Reciprocal Functions</vt:lpstr>
      <vt:lpstr>Ex#1) Graph    </vt:lpstr>
      <vt:lpstr>Practice: Given the following graph, draw the reciprocal function</vt:lpstr>
      <vt:lpstr>Practice: Graph the following</vt:lpstr>
      <vt:lpstr>Graph the reciprocal of each parabola</vt:lpstr>
      <vt:lpstr>Ex#) Given the following graph f(x), graph the reciprocal function.    </vt:lpstr>
      <vt:lpstr>Given the following function, indicate the domain and Range: 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1.6 Reciprocal of Quadratic Functions</dc:title>
  <dc:creator>Danny Young</dc:creator>
  <cp:lastModifiedBy>Danny Young</cp:lastModifiedBy>
  <cp:revision>37</cp:revision>
  <dcterms:created xsi:type="dcterms:W3CDTF">2011-06-26T05:06:25Z</dcterms:created>
  <dcterms:modified xsi:type="dcterms:W3CDTF">2016-09-24T04:25:09Z</dcterms:modified>
</cp:coreProperties>
</file>